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49"/>
  </p:notesMasterIdLst>
  <p:handoutMasterIdLst>
    <p:handoutMasterId r:id="rId50"/>
  </p:handoutMasterIdLst>
  <p:sldIdLst>
    <p:sldId id="256" r:id="rId2"/>
    <p:sldId id="317" r:id="rId3"/>
    <p:sldId id="319" r:id="rId4"/>
    <p:sldId id="354" r:id="rId5"/>
    <p:sldId id="360" r:id="rId6"/>
    <p:sldId id="367" r:id="rId7"/>
    <p:sldId id="361" r:id="rId8"/>
    <p:sldId id="322" r:id="rId9"/>
    <p:sldId id="313" r:id="rId10"/>
    <p:sldId id="362" r:id="rId11"/>
    <p:sldId id="369" r:id="rId12"/>
    <p:sldId id="363" r:id="rId13"/>
    <p:sldId id="364" r:id="rId14"/>
    <p:sldId id="365" r:id="rId15"/>
    <p:sldId id="355" r:id="rId16"/>
    <p:sldId id="327" r:id="rId17"/>
    <p:sldId id="368" r:id="rId18"/>
    <p:sldId id="329" r:id="rId19"/>
    <p:sldId id="330" r:id="rId20"/>
    <p:sldId id="332" r:id="rId21"/>
    <p:sldId id="264" r:id="rId22"/>
    <p:sldId id="351" r:id="rId23"/>
    <p:sldId id="333" r:id="rId24"/>
    <p:sldId id="334" r:id="rId25"/>
    <p:sldId id="341" r:id="rId26"/>
    <p:sldId id="357" r:id="rId27"/>
    <p:sldId id="366" r:id="rId28"/>
    <p:sldId id="335" r:id="rId29"/>
    <p:sldId id="358" r:id="rId30"/>
    <p:sldId id="287" r:id="rId31"/>
    <p:sldId id="257" r:id="rId32"/>
    <p:sldId id="350" r:id="rId33"/>
    <p:sldId id="294" r:id="rId34"/>
    <p:sldId id="336" r:id="rId35"/>
    <p:sldId id="356" r:id="rId36"/>
    <p:sldId id="269" r:id="rId37"/>
    <p:sldId id="261" r:id="rId38"/>
    <p:sldId id="343" r:id="rId39"/>
    <p:sldId id="295" r:id="rId40"/>
    <p:sldId id="290" r:id="rId41"/>
    <p:sldId id="344" r:id="rId42"/>
    <p:sldId id="345" r:id="rId43"/>
    <p:sldId id="309" r:id="rId44"/>
    <p:sldId id="312" r:id="rId45"/>
    <p:sldId id="339" r:id="rId46"/>
    <p:sldId id="304" r:id="rId47"/>
    <p:sldId id="305" r:id="rId48"/>
  </p:sldIdLst>
  <p:sldSz cx="9144000" cy="6858000" type="screen4x3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80"/>
    <a:srgbClr val="48964F"/>
    <a:srgbClr val="827F7F"/>
    <a:srgbClr val="948F8F"/>
    <a:srgbClr val="A8A2A2"/>
    <a:srgbClr val="328038"/>
    <a:srgbClr val="4780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-18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79E86660-4030-3B48-B467-8743DB57FB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4485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049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6B38C0D5-F8F2-6944-8E3A-2E48823E792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4468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48130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Remove?</a:t>
            </a:r>
          </a:p>
        </p:txBody>
      </p:sp>
      <p:sp>
        <p:nvSpPr>
          <p:cNvPr id="4813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DF0B424-566C-F640-983F-4CD948B73AFD}" type="slidenum">
              <a:rPr lang="en-US" sz="1200">
                <a:latin typeface="Times New Roman" charset="0"/>
              </a:rPr>
              <a:pPr eaLnBrk="1" hangingPunct="1"/>
              <a:t>43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0178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REMAKE!!!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B0D287A-40B2-404E-85B0-5E2F8B1A467D}" type="slidenum">
              <a:rPr lang="en-US" sz="1200">
                <a:latin typeface="Times New Roman" charset="0"/>
              </a:rPr>
              <a:pPr eaLnBrk="1" hangingPunct="1"/>
              <a:t>44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2226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REMAKE!!!</a:t>
            </a: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7D61C44-1CE8-8F44-A7C9-AE332B8C3129}" type="slidenum">
              <a:rPr lang="en-US" sz="1200">
                <a:latin typeface="Times New Roman" charset="0"/>
              </a:rPr>
              <a:pPr eaLnBrk="1" hangingPunct="1"/>
              <a:t>45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4274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/>
              <a:t>REMAKE!!!</a:t>
            </a:r>
          </a:p>
        </p:txBody>
      </p:sp>
      <p:sp>
        <p:nvSpPr>
          <p:cNvPr id="5427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F167C71-66EA-644A-A9FE-D63230089708}" type="slidenum">
              <a:rPr lang="en-US" sz="1200">
                <a:latin typeface="Times New Roman" charset="0"/>
              </a:rPr>
              <a:pPr eaLnBrk="1" hangingPunct="1"/>
              <a:t>46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9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886200"/>
            <a:ext cx="8128000" cy="17526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8197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7E906A-4880-4C4F-B11D-66D9844F07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928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114300"/>
            <a:ext cx="1943100" cy="5905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114300"/>
            <a:ext cx="5676900" cy="59055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CE4C09-D214-5047-856A-629B0CEC311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855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84D2BF-E4B3-8A47-BD5B-DE655A43575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37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1A1AAA-2811-DB46-8922-CC5C1621D9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898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333500"/>
            <a:ext cx="3810000" cy="46863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7A9F3D-6720-E44E-A5F5-5FB9156DE61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88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A401F0-D632-2E49-BD28-154BBEC28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994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0CE785-3AA5-D84A-B757-9E0A28EA51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278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24B97C-DE8C-864F-8258-AB38AF472D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00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A4E9EA-F6DE-714F-A6B5-0FC5FB377CA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174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3286BA-E9C6-A243-9D58-912CF19EE4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7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114300"/>
            <a:ext cx="69469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333500"/>
            <a:ext cx="7772400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6008688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6400800"/>
            <a:ext cx="419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E3FEBF91-992D-A945-9795-3DFC8F97BC9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100"/>
            <a:ext cx="139382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0" y="6473825"/>
            <a:ext cx="2265363" cy="38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>
                <a:solidFill>
                  <a:srgbClr val="FF8000"/>
                </a:solidFill>
              </a:rPr>
              <a:t>OSG User School 2016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1155700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4005" r:id="rId2"/>
    <p:sldLayoutId id="2147484006" r:id="rId3"/>
    <p:sldLayoutId id="2147484007" r:id="rId4"/>
    <p:sldLayoutId id="2147484008" r:id="rId5"/>
    <p:sldLayoutId id="2147484009" r:id="rId6"/>
    <p:sldLayoutId id="2147484010" r:id="rId7"/>
    <p:sldLayoutId id="2147484011" r:id="rId8"/>
    <p:sldLayoutId id="2147484012" r:id="rId9"/>
    <p:sldLayoutId id="2147484013" r:id="rId10"/>
    <p:sldLayoutId id="214748401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/>
          <a:ea typeface="+mj-ea"/>
          <a:cs typeface="Helvetica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0080"/>
          </a:solidFill>
          <a:latin typeface="Helvetica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  <a:t>Getting the Most out of HTC with Workflows</a:t>
            </a:r>
            <a:br>
              <a:rPr lang="en-US" sz="4000" dirty="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2400" dirty="0" smtClean="0">
                <a:latin typeface="Arial" charset="0"/>
              </a:rPr>
              <a:t>Friday morning</a:t>
            </a:r>
            <a:r>
              <a:rPr lang="en-US" sz="2400" dirty="0">
                <a:latin typeface="Arial" charset="0"/>
              </a:rPr>
              <a:t>, 9</a:t>
            </a:r>
            <a:r>
              <a:rPr lang="en-US" sz="2400" dirty="0" smtClean="0">
                <a:latin typeface="Arial" charset="0"/>
              </a:rPr>
              <a:t>:00 </a:t>
            </a:r>
            <a:r>
              <a:rPr lang="en-US" sz="2400" dirty="0">
                <a:latin typeface="Arial" charset="0"/>
              </a:rPr>
              <a:t>am</a:t>
            </a:r>
            <a:endParaRPr lang="en-US" sz="24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>
          <a:xfrm>
            <a:off x="519113" y="3886200"/>
            <a:ext cx="8128000" cy="17526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Christina Koch 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  <a:hlinkClick r:id="rId2"/>
              </a:rPr>
              <a:t>ckoch5@wisc.edu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Research Computing Facilitator</a:t>
            </a:r>
          </a:p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University of Wisconsin - Madison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The Real World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sz="half" idx="1"/>
          </p:nvPr>
        </p:nvSpPr>
        <p:spPr>
          <a:xfrm>
            <a:off x="334963" y="1417638"/>
            <a:ext cx="4643437" cy="46863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However, it’s not just about finding the right computing approach to your problem. 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These approaches will be *most* effective if they’re running on appropriate compute systems. </a:t>
            </a:r>
          </a:p>
        </p:txBody>
      </p:sp>
      <p:sp>
        <p:nvSpPr>
          <p:cNvPr id="5939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AC00519-6AF4-DF47-A066-9D021CBFBA16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59396" name="Content Placeholder 7" descr="Wikimedia_Foundation_Servers-8055_14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0" r="22900"/>
          <a:stretch>
            <a:fillRect/>
          </a:stretch>
        </p:blipFill>
        <p:spPr>
          <a:xfrm>
            <a:off x="5224463" y="1808163"/>
            <a:ext cx="3238500" cy="3983037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The Real World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12800" y="1333500"/>
            <a:ext cx="7467600" cy="46863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Not all compute systems are created equal. 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Two questions to ask: </a:t>
            </a:r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/>
              <a:t>What resources are available to me? </a:t>
            </a:r>
            <a:endParaRPr lang="en-US" dirty="0"/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/>
              <a:t>Which one is the best match for the kind of computing I want to do? </a:t>
            </a:r>
            <a:endParaRPr lang="en-US" b="1" dirty="0"/>
          </a:p>
        </p:txBody>
      </p:sp>
      <p:sp>
        <p:nvSpPr>
          <p:cNvPr id="60419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F95C19-E437-6E43-A4A3-DA984627ECE7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Campus Resources</a:t>
            </a:r>
          </a:p>
        </p:txBody>
      </p:sp>
      <p:sp>
        <p:nvSpPr>
          <p:cNvPr id="61442" name="Content Placeholder 2"/>
          <p:cNvSpPr>
            <a:spLocks noGrp="1"/>
          </p:cNvSpPr>
          <p:nvPr>
            <p:ph idx="1"/>
          </p:nvPr>
        </p:nvSpPr>
        <p:spPr>
          <a:xfrm>
            <a:off x="287338" y="1366838"/>
            <a:ext cx="8721725" cy="4686300"/>
          </a:xfrm>
        </p:spPr>
        <p:txBody>
          <a:bodyPr/>
          <a:lstStyle/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Start with your local campus compute system</a:t>
            </a:r>
          </a:p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Some considerations: </a:t>
            </a:r>
          </a:p>
          <a:p>
            <a:pPr lvl="1"/>
            <a:r>
              <a:rPr lang="en-US" sz="2400">
                <a:latin typeface="Arial" charset="0"/>
                <a:ea typeface="ＭＳ Ｐゴシック" charset="0"/>
              </a:rPr>
              <a:t>Who has access? Are there allocations?</a:t>
            </a:r>
          </a:p>
          <a:p>
            <a:pPr lvl="1"/>
            <a:r>
              <a:rPr lang="en-US" sz="2400">
                <a:latin typeface="Arial" charset="0"/>
                <a:ea typeface="ＭＳ Ｐゴシック" charset="0"/>
              </a:rPr>
              <a:t>What kind of system? What is it optimized for?</a:t>
            </a:r>
          </a:p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An HPC cluster may not handle lots of jobs well, in the same way that an HTC system has limited multicore capabilities - be aware of how a system matches/doesn’t match your computation strategy.</a:t>
            </a:r>
          </a:p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Ask questions! Be a good citizen! </a:t>
            </a:r>
          </a:p>
          <a:p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If local resources are limited, explore other options. </a:t>
            </a: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C3C65AF-84E9-8C4A-8DE9-CD50C82A1F43}" type="slidenum">
              <a:rPr lang="en-US" sz="1400">
                <a:solidFill>
                  <a:srgbClr val="FF8000"/>
                </a:solidFill>
              </a:rPr>
              <a:pPr/>
              <a:t>12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Beyond your campus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7772400" cy="5100638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Open Science Grid!</a:t>
            </a:r>
          </a:p>
          <a:p>
            <a:pPr lvl="1">
              <a:defRPr/>
            </a:pPr>
            <a:r>
              <a:rPr lang="en-US" dirty="0" smtClean="0"/>
              <a:t>This afternoon, Tim will talk about ways to access OSG after the school is over</a:t>
            </a:r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 marL="0" indent="0">
              <a:buFont typeface="Times" charset="0"/>
              <a:buNone/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Other grids</a:t>
            </a:r>
          </a:p>
          <a:p>
            <a:pPr lvl="1">
              <a:defRPr/>
            </a:pPr>
            <a:r>
              <a:rPr lang="en-US" dirty="0" smtClean="0"/>
              <a:t>European Grid Infrastructure</a:t>
            </a:r>
          </a:p>
          <a:p>
            <a:pPr lvl="1">
              <a:defRPr/>
            </a:pPr>
            <a:r>
              <a:rPr lang="en-US" dirty="0" smtClean="0"/>
              <a:t>Other national and regional grids</a:t>
            </a:r>
          </a:p>
          <a:p>
            <a:pPr lvl="1">
              <a:defRPr/>
            </a:pPr>
            <a:r>
              <a:rPr lang="en-US" dirty="0" smtClean="0"/>
              <a:t>Commercial cloud systems</a:t>
            </a: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1A6005-F310-A146-BABB-8B81DC1A0E44}" type="slidenum">
              <a:rPr lang="en-US" sz="1400">
                <a:solidFill>
                  <a:srgbClr val="FF8000"/>
                </a:solidFill>
              </a:rPr>
              <a:pPr/>
              <a:t>13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62468" name="Picture 4" descr="osg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100" y="2954338"/>
            <a:ext cx="2609850" cy="9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69" name="Picture 5" descr="egi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7738" y="2671763"/>
            <a:ext cx="1219200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470" name="Picture 6" descr="500px-Cartoon_cloud.sv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688" y="2862263"/>
            <a:ext cx="24923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The payoff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HTC is, beyond everything, scalable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If you can run 10 jobs, you can run 10,000, maybe even 10 million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Worth pursuing the right kind of resources (if you can) for the right kind of problem.  </a:t>
            </a: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945BE83-7744-364B-BDF0-C5E23506830A}" type="slidenum">
              <a:rPr lang="en-US" sz="1400">
                <a:solidFill>
                  <a:srgbClr val="FF8000"/>
                </a:solidFill>
              </a:rPr>
              <a:pPr/>
              <a:t>14</a:t>
            </a:fld>
            <a:endParaRPr lang="en-US" sz="1400">
              <a:solidFill>
                <a:srgbClr val="FF8000"/>
              </a:solidFill>
            </a:endParaRPr>
          </a:p>
        </p:txBody>
      </p:sp>
      <p:grpSp>
        <p:nvGrpSpPr>
          <p:cNvPr id="22532" name="Group 12"/>
          <p:cNvGrpSpPr>
            <a:grpSpLocks/>
          </p:cNvGrpSpPr>
          <p:nvPr/>
        </p:nvGrpSpPr>
        <p:grpSpPr bwMode="auto">
          <a:xfrm>
            <a:off x="1993900" y="4560888"/>
            <a:ext cx="5738813" cy="1449387"/>
            <a:chOff x="2157794" y="1944798"/>
            <a:chExt cx="6541211" cy="1651580"/>
          </a:xfrm>
        </p:grpSpPr>
        <p:cxnSp>
          <p:nvCxnSpPr>
            <p:cNvPr id="6" name="Straight Arrow Connector 5"/>
            <p:cNvCxnSpPr/>
            <p:nvPr/>
          </p:nvCxnSpPr>
          <p:spPr>
            <a:xfrm>
              <a:off x="2800154" y="2717223"/>
              <a:ext cx="0" cy="810414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34" name="TextBox 14"/>
            <p:cNvSpPr txBox="1">
              <a:spLocks noChangeArrowheads="1"/>
            </p:cNvSpPr>
            <p:nvPr/>
          </p:nvSpPr>
          <p:spPr bwMode="auto">
            <a:xfrm rot="-5400000">
              <a:off x="1855531" y="2732814"/>
              <a:ext cx="1165827" cy="56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sz="2600"/>
                <a:t>time</a:t>
              </a:r>
            </a:p>
          </p:txBody>
        </p:sp>
        <p:cxnSp>
          <p:nvCxnSpPr>
            <p:cNvPr id="8" name="Straight Arrow Connector 7"/>
            <p:cNvCxnSpPr/>
            <p:nvPr/>
          </p:nvCxnSpPr>
          <p:spPr>
            <a:xfrm>
              <a:off x="2963006" y="2523665"/>
              <a:ext cx="5735999" cy="0"/>
            </a:xfrm>
            <a:prstGeom prst="straightConnector1">
              <a:avLst/>
            </a:prstGeom>
            <a:ln w="762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536" name="TextBox 16"/>
            <p:cNvSpPr txBox="1">
              <a:spLocks noChangeArrowheads="1"/>
            </p:cNvSpPr>
            <p:nvPr/>
          </p:nvSpPr>
          <p:spPr bwMode="auto">
            <a:xfrm>
              <a:off x="4216100" y="1944798"/>
              <a:ext cx="2746854" cy="56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buFontTx/>
                <a:buNone/>
              </a:pPr>
              <a:r>
                <a:rPr lang="en-US" sz="2600" i="1"/>
                <a:t>n </a:t>
              </a:r>
              <a:r>
                <a:rPr lang="en-US" sz="2600"/>
                <a:t>processors</a:t>
              </a:r>
            </a:p>
          </p:txBody>
        </p:sp>
        <p:pic>
          <p:nvPicPr>
            <p:cNvPr id="22537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3456" y="2717667"/>
              <a:ext cx="5735549" cy="810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61287" cy="13620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Getting the Most out of HTC</a:t>
            </a:r>
            <a:endParaRPr lang="en-US" dirty="0"/>
          </a:p>
        </p:txBody>
      </p:sp>
      <p:sp>
        <p:nvSpPr>
          <p:cNvPr id="63490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34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F1B7601-FC39-B346-AC5E-7CF785E59980}" type="slidenum">
              <a:rPr lang="en-US" sz="1400">
                <a:solidFill>
                  <a:srgbClr val="FF8000"/>
                </a:solidFill>
              </a:rPr>
              <a:pPr/>
              <a:t>15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0374058-555E-E64F-AE1D-082B9E0353C1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3555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As Many Steps As Possible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Throughput,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In HTC, we optimize </a:t>
            </a:r>
            <a:r>
              <a:rPr lang="en-US" i="1" dirty="0" smtClean="0"/>
              <a:t>throughput</a:t>
            </a:r>
            <a:r>
              <a:rPr lang="en-US" dirty="0" smtClean="0"/>
              <a:t>: time from submission to overall </a:t>
            </a:r>
            <a:r>
              <a:rPr lang="en-US" dirty="0" smtClean="0"/>
              <a:t>completion</a:t>
            </a:r>
          </a:p>
          <a:p>
            <a:pPr>
              <a:defRPr/>
            </a:pPr>
            <a:r>
              <a:rPr lang="en-US" dirty="0" smtClean="0"/>
              <a:t>Instead of making individual jobs as fast as possible, optimize how long it takes for all jobs to finish.</a:t>
            </a:r>
            <a:endParaRPr lang="en-US" dirty="0" smtClean="0"/>
          </a:p>
          <a:p>
            <a:pPr>
              <a:defRPr/>
            </a:pPr>
            <a:r>
              <a:rPr lang="en-US" dirty="0" smtClean="0"/>
              <a:t>We </a:t>
            </a:r>
            <a:r>
              <a:rPr lang="en-US" dirty="0" smtClean="0"/>
              <a:t>do this by breaking large processes into smaller pieces</a:t>
            </a:r>
            <a:endParaRPr lang="en-US" dirty="0"/>
          </a:p>
        </p:txBody>
      </p:sp>
      <p:sp>
        <p:nvSpPr>
          <p:cNvPr id="6451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1AA8606-A9D5-964B-929F-C109C8629318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Breaking up is hard to do…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86419" y="1333500"/>
            <a:ext cx="8296145" cy="4686300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Ideally into parallel (separate) jobs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reduced job requirements = more matches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not always easy or possible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Strategies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break HTC-able steps out of a single program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break up loops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break up input</a:t>
            </a:r>
          </a:p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Use self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checkpointing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 if jobs are too long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F2150C7-B497-3144-9F34-FF01CD7E6249}" type="slidenum">
              <a:rPr lang="en-US" sz="1400">
                <a:solidFill>
                  <a:srgbClr val="FF8000"/>
                </a:solidFill>
              </a:rPr>
              <a:pPr/>
              <a:t>18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Batching (Merging) is easy</a:t>
            </a:r>
          </a:p>
        </p:txBody>
      </p:sp>
      <p:sp>
        <p:nvSpPr>
          <p:cNvPr id="2560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 single job can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execute multiple independent tasks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execute multiple short, sequential steps 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avoid transfer of intermediate files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Use scripts!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need adequate error reporting for each “step”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</a:rPr>
              <a:t>easily handle multiple commands and arguments</a:t>
            </a:r>
          </a:p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D66FF42-7CE4-A744-B644-F828D66879EF}" type="slidenum">
              <a:rPr lang="en-US" sz="1400">
                <a:solidFill>
                  <a:srgbClr val="FF8000"/>
                </a:solidFill>
              </a:rPr>
              <a:pPr/>
              <a:t>19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are we here?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638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030EFF3-A1C1-C443-9419-9F8EF25D4D99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2662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48B44A7-84C1-2242-885C-882F73A8356C}" type="slidenum">
              <a:rPr lang="en-US" sz="1400">
                <a:solidFill>
                  <a:srgbClr val="FF8000"/>
                </a:solidFill>
              </a:rPr>
              <a:pPr/>
              <a:t>20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662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Bring 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As Many Steps As Possible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Know and Optimize Job Use of Resources!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CPUs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(“1” is best for matching; essential for OSG)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restrict, if necessary/possible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software that uses all available CPUs is BAD! </a:t>
            </a:r>
          </a:p>
          <a:p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CPU Time</a:t>
            </a:r>
          </a:p>
          <a:p>
            <a:pPr marL="457200" lvl="1" indent="0">
              <a:buFont typeface="Symbol" charset="0"/>
              <a:buNone/>
            </a:pP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&gt; ~5 min, &lt; ~1 day;  </a:t>
            </a:r>
            <a:r>
              <a:rPr lang="en-US" sz="2400" b="1" u="sng">
                <a:latin typeface="Arial" charset="0"/>
                <a:ea typeface="ＭＳ Ｐゴシック" charset="0"/>
                <a:cs typeface="ＭＳ Ｐゴシック" charset="0"/>
              </a:rPr>
              <a:t>Ideal: 1-2 hours</a:t>
            </a:r>
            <a:endParaRPr lang="en-US" u="sng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RAM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(not always easily modified)</a:t>
            </a:r>
          </a:p>
          <a:p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Disk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400">
                <a:latin typeface="Arial" charset="0"/>
                <a:ea typeface="ＭＳ Ｐゴシック" charset="0"/>
                <a:cs typeface="ＭＳ Ｐゴシック" charset="0"/>
              </a:rPr>
              <a:t>per-job (execute) and in-total (submit)</a:t>
            </a:r>
          </a:p>
          <a:p>
            <a:r>
              <a:rPr lang="en-US" b="1">
                <a:latin typeface="Arial" charset="0"/>
                <a:ea typeface="ＭＳ Ｐゴシック" charset="0"/>
                <a:cs typeface="ＭＳ Ｐゴシック" charset="0"/>
              </a:rPr>
              <a:t>Network Bandwidth</a:t>
            </a:r>
          </a:p>
          <a:p>
            <a:pPr lvl="2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minimize transfer: filter/trim/delete, compress</a:t>
            </a: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25C3200-ACE3-7744-B622-B78D04201668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Use the job log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315913" y="1333500"/>
            <a:ext cx="8610600" cy="4864100"/>
          </a:xfrm>
        </p:spPr>
        <p:txBody>
          <a:bodyPr/>
          <a:lstStyle/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001 (2576205.000.000) 06/07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11:57:57 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Job executing on host: &lt;128.104.101.248:9618&gt;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005 (2576205.000.000) 06/07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14:12:55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Job terminated.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(1) Normal termination (return value 0)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Run Remote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Run Local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Total Remote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     Usr 0 00:00:00, Sys 0 00:00:00  -  Total Local Usage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5  -  Run Bytes Sent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104857640  -  Run Bytes Received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5  -  Total Bytes Sent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104857640  -  Total Bytes Received By Job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Partitionable Resources :    Usage  Request Allocated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Cpus                 :                 1         1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Disk (KB)            :   122358   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125000  13869733</a:t>
            </a:r>
          </a:p>
          <a:p>
            <a:pPr marL="0" indent="0">
              <a:buFont typeface="Times" charset="0"/>
              <a:buNone/>
            </a:pP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           </a:t>
            </a:r>
            <a:r>
              <a:rPr lang="en-US" sz="1600" b="1">
                <a:latin typeface="Consolas" charset="0"/>
                <a:ea typeface="ＭＳ Ｐゴシック" charset="0"/>
                <a:cs typeface="Consolas" charset="0"/>
              </a:rPr>
              <a:t>Memory (MB)          :       30      </a:t>
            </a:r>
            <a:r>
              <a:rPr lang="en-US" sz="1600">
                <a:latin typeface="Consolas" charset="0"/>
                <a:ea typeface="ＭＳ Ｐゴシック" charset="0"/>
                <a:cs typeface="Consolas" charset="0"/>
              </a:rPr>
              <a:t>100       100</a:t>
            </a:r>
          </a:p>
          <a:p>
            <a:pPr marL="0" indent="0">
              <a:buFont typeface="Times" charset="0"/>
              <a:buNone/>
            </a:pP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49618B7-230F-A94F-97F3-8EABE22B08A3}" type="slidenum">
              <a:rPr lang="en-US" sz="1400">
                <a:solidFill>
                  <a:srgbClr val="FF8000"/>
                </a:solidFill>
              </a:rPr>
              <a:pPr/>
              <a:t>22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2969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C1E37D7-030C-1747-A2F4-74A94BF04987}" type="slidenum">
              <a:rPr lang="en-US" sz="1400">
                <a:solidFill>
                  <a:srgbClr val="FF8000"/>
                </a:solidFill>
              </a:rPr>
              <a:pPr/>
              <a:t>23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9699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As Many Steps As Possible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What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with You?</a:t>
            </a:r>
          </a:p>
        </p:txBody>
      </p:sp>
      <p:sp>
        <p:nvSpPr>
          <p:cNvPr id="30722" name="Content Placeholder 2"/>
          <p:cNvSpPr>
            <a:spLocks noGrp="1"/>
          </p:cNvSpPr>
          <p:nvPr>
            <p:ph idx="1"/>
          </p:nvPr>
        </p:nvSpPr>
        <p:spPr>
          <a:xfrm>
            <a:off x="249238" y="2608263"/>
            <a:ext cx="4441825" cy="3724275"/>
          </a:xfrm>
        </p:spPr>
        <p:txBody>
          <a:bodyPr/>
          <a:lstStyle/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Parameters and random numbers: </a:t>
            </a:r>
            <a:r>
              <a:rPr lang="en-US" dirty="0">
                <a:latin typeface="Arial" charset="0"/>
                <a:ea typeface="ＭＳ Ｐゴシック" charset="0"/>
              </a:rPr>
              <a:t>generate and record ahead of time (for </a:t>
            </a:r>
            <a:r>
              <a:rPr lang="en-US" dirty="0" smtClean="0">
                <a:latin typeface="Arial" charset="0"/>
                <a:ea typeface="ＭＳ Ｐゴシック" charset="0"/>
              </a:rPr>
              <a:t>reproducibility)</a:t>
            </a:r>
            <a:endParaRPr lang="en-US" dirty="0">
              <a:latin typeface="Arial" charset="0"/>
              <a:ea typeface="ＭＳ Ｐゴシック" charset="0"/>
            </a:endParaRPr>
          </a:p>
          <a:p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What else?</a:t>
            </a: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CC94E25-C283-EE4E-8064-FA0B9FF8B39D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0724" name="Picture 1" descr="bag cont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0" y="3151188"/>
            <a:ext cx="3983038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Content Placeholder 2"/>
          <p:cNvSpPr txBox="1">
            <a:spLocks/>
          </p:cNvSpPr>
          <p:nvPr/>
        </p:nvSpPr>
        <p:spPr bwMode="auto">
          <a:xfrm>
            <a:off x="284163" y="1468438"/>
            <a:ext cx="8555037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Char char="•"/>
            </a:pPr>
            <a:r>
              <a:rPr kumimoji="1" lang="en-US" sz="3200">
                <a:solidFill>
                  <a:schemeClr val="tx2"/>
                </a:solidFill>
              </a:rPr>
              <a:t>Software (covered Wednesday)</a:t>
            </a:r>
          </a:p>
          <a:p>
            <a:pPr>
              <a:buClr>
                <a:srgbClr val="000080"/>
              </a:buClr>
              <a:buFont typeface="Times" charset="0"/>
              <a:buChar char="•"/>
            </a:pPr>
            <a:r>
              <a:rPr kumimoji="1" lang="en-US" sz="3200">
                <a:solidFill>
                  <a:schemeClr val="tx2"/>
                </a:solidFill>
              </a:rPr>
              <a:t>Data and other input files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Wrapper Scripts are Essential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0A3271E-0F5B-7E47-8B3C-C635EC26E187}" type="slidenum">
              <a:rPr lang="en-US" sz="1400">
                <a:solidFill>
                  <a:srgbClr val="FF8000"/>
                </a:solidFill>
              </a:rPr>
              <a:pPr/>
              <a:t>25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1747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Before task 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execution</a:t>
            </a:r>
          </a:p>
          <a:p>
            <a:pPr lvl="1"/>
            <a:r>
              <a:rPr lang="en-US" sz="2400" dirty="0" smtClean="0">
                <a:latin typeface="Arial" charset="0"/>
                <a:ea typeface="ＭＳ Ｐゴシック" charset="0"/>
              </a:rPr>
              <a:t>transfer/prepare files and directories</a:t>
            </a:r>
          </a:p>
          <a:p>
            <a:pPr lvl="1"/>
            <a:r>
              <a:rPr lang="en-US" sz="2400" dirty="0" smtClean="0">
                <a:latin typeface="Arial" charset="0"/>
                <a:ea typeface="ＭＳ Ｐゴシック" charset="0"/>
              </a:rPr>
              <a:t>setup</a:t>
            </a:r>
            <a:r>
              <a:rPr lang="en-US" sz="2400" dirty="0">
                <a:latin typeface="Arial" charset="0"/>
                <a:ea typeface="ＭＳ Ｐゴシック" charset="0"/>
              </a:rPr>
              <a:t>/configure software environment and other dependencies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Task execution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prepare complex commands and arguments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batch together many ‘small’ tasks</a:t>
            </a:r>
          </a:p>
          <a:p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After task execution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filter/combine/compress files and directories</a:t>
            </a:r>
          </a:p>
          <a:p>
            <a:pPr lvl="1"/>
            <a:r>
              <a:rPr lang="en-US" sz="2400" dirty="0">
                <a:latin typeface="Arial" charset="0"/>
                <a:ea typeface="ＭＳ Ｐゴシック" charset="0"/>
              </a:rPr>
              <a:t>check for and report on errors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3277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C9EE031-C10E-9E4A-B1CB-434E18BA4D1A}" type="slidenum">
              <a:rPr lang="en-US" sz="1400">
                <a:solidFill>
                  <a:srgbClr val="FF8000"/>
                </a:solidFill>
              </a:rPr>
              <a:pPr/>
              <a:t>26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2771" name="Content Placeholder 1"/>
          <p:cNvSpPr>
            <a:spLocks noGrp="1"/>
          </p:cNvSpPr>
          <p:nvPr>
            <p:ph idx="1"/>
          </p:nvPr>
        </p:nvSpPr>
        <p:spPr>
          <a:xfrm>
            <a:off x="774700" y="1333500"/>
            <a:ext cx="8032750" cy="4686300"/>
          </a:xfrm>
        </p:spPr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dirty="0">
                <a:latin typeface="Arial" charset="0"/>
                <a:ea typeface="ＭＳ Ｐゴシック" charset="0"/>
                <a:cs typeface="ＭＳ Ｐゴシック" charset="0"/>
              </a:rPr>
              <a:t>As Many Steps As Possible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Testing, testing, testing!</a:t>
            </a:r>
          </a:p>
        </p:txBody>
      </p:sp>
      <p:sp>
        <p:nvSpPr>
          <p:cNvPr id="65538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7772400" cy="4999038"/>
          </a:xfrm>
        </p:spPr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Will be a major focus of our exercises today.  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Allows you to optimize resource use (see HTC tactic #2)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Just because it worked for 10 jobs, doesn’t mean it will work for 10,000 jobs (scaling issues)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Data transfer (in and out)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</a:rPr>
              <a:t>Discover site-specific problems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4199FC-78AF-5042-90D4-A85697EFD640}" type="slidenum">
              <a:rPr lang="en-US" sz="1400">
                <a:solidFill>
                  <a:srgbClr val="FF8000"/>
                </a:solidFill>
              </a:rPr>
              <a:pPr/>
              <a:t>27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Key HTC Tactics</a:t>
            </a:r>
          </a:p>
        </p:txBody>
      </p:sp>
      <p:sp>
        <p:nvSpPr>
          <p:cNvPr id="3379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2EC07F0-7776-914C-B61C-A05DE824DAE3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3795" name="Content Placeholder 1"/>
          <p:cNvSpPr>
            <a:spLocks noGrp="1"/>
          </p:cNvSpPr>
          <p:nvPr>
            <p:ph idx="1"/>
          </p:nvPr>
        </p:nvSpPr>
        <p:spPr>
          <a:xfrm>
            <a:off x="774700" y="1333500"/>
            <a:ext cx="8032750" cy="4686300"/>
          </a:xfrm>
        </p:spPr>
        <p:txBody>
          <a:bodyPr/>
          <a:lstStyle/>
          <a:p>
            <a:pPr marL="514350" indent="-514350">
              <a:buFont typeface="Futura" charset="0"/>
              <a:buAutoNum type="arabicPeriod"/>
            </a:pP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Increase Overall Throughput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Utilize Resources Efficiently!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Bring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Dependencies With You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Scale Gradually, Testing Generously</a:t>
            </a:r>
          </a:p>
          <a:p>
            <a:pPr marL="514350" indent="-514350">
              <a:buFont typeface="Futura" charset="0"/>
              <a:buAutoNum type="arabicPeriod"/>
            </a:pPr>
            <a:r>
              <a:rPr lang="en-US" b="1" dirty="0">
                <a:latin typeface="Arial" charset="0"/>
                <a:ea typeface="ＭＳ Ｐゴシック" charset="0"/>
                <a:cs typeface="ＭＳ Ｐゴシック" charset="0"/>
              </a:rPr>
              <a:t>Automate </a:t>
            </a:r>
            <a:r>
              <a:rPr lang="en-US" altLang="ja-JP" b="1" dirty="0">
                <a:latin typeface="Arial" charset="0"/>
                <a:ea typeface="ＭＳ Ｐゴシック" charset="0"/>
                <a:cs typeface="ＭＳ Ｐゴシック" charset="0"/>
              </a:rPr>
              <a:t>As Many Steps As Possible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What to Automate?</a:t>
            </a:r>
          </a:p>
        </p:txBody>
      </p:sp>
      <p:sp>
        <p:nvSpPr>
          <p:cNvPr id="6656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Submitting many jobs (using HTCondor)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Writing submit files using scripts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Running a series of jobs, or workflow</a:t>
            </a:r>
          </a:p>
        </p:txBody>
      </p:sp>
      <p:sp>
        <p:nvSpPr>
          <p:cNvPr id="6656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3B25316-3A66-654A-883D-B4F989EE75DD}" type="slidenum">
              <a:rPr lang="en-US" sz="1400">
                <a:solidFill>
                  <a:srgbClr val="FF8000"/>
                </a:solidFill>
              </a:rPr>
              <a:pPr/>
              <a:t>29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66564" name="Picture 4" descr="KUKA_Industrial_Robots_I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9200" y="3459163"/>
            <a:ext cx="4348163" cy="2890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Why are we here?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74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86CAF25-D8FA-D545-8BA8-9694BB75C079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1747" name="Content Placeholder 1"/>
          <p:cNvSpPr>
            <a:spLocks noGrp="1"/>
          </p:cNvSpPr>
          <p:nvPr>
            <p:ph idx="1"/>
          </p:nvPr>
        </p:nvSpPr>
        <p:spPr>
          <a:xfrm>
            <a:off x="355600" y="1536700"/>
            <a:ext cx="5214938" cy="4686300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3000" b="1" dirty="0" smtClean="0">
                <a:latin typeface="Arial" charset="0"/>
                <a:ea typeface="ＭＳ Ｐゴシック" charset="0"/>
              </a:rPr>
              <a:t>To do SCIENCE!!!</a:t>
            </a:r>
          </a:p>
          <a:p>
            <a:pPr>
              <a:defRPr/>
            </a:pPr>
            <a:endParaRPr lang="en-US" sz="10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  <a:ea typeface="ＭＳ Ｐゴシック" charset="0"/>
              </a:rPr>
              <a:t>A lot of science is best-done with computing – sometimes, LOTS of computing</a:t>
            </a:r>
          </a:p>
          <a:p>
            <a:pPr>
              <a:defRPr/>
            </a:pPr>
            <a:endParaRPr lang="en-US" sz="10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  <a:ea typeface="ＭＳ Ｐゴシック" charset="0"/>
              </a:rPr>
              <a:t>Science needs to be reproducible</a:t>
            </a:r>
          </a:p>
          <a:p>
            <a:pPr>
              <a:defRPr/>
            </a:pPr>
            <a:endParaRPr lang="en-US" sz="1000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  <a:ea typeface="ＭＳ Ｐゴシック" charset="0"/>
              </a:rPr>
              <a:t>And, we’d really like science to happen </a:t>
            </a:r>
            <a:r>
              <a:rPr lang="en-US" sz="2800" b="1" dirty="0" smtClean="0">
                <a:latin typeface="Arial" charset="0"/>
                <a:ea typeface="ＭＳ Ｐゴシック" charset="0"/>
              </a:rPr>
              <a:t>fast</a:t>
            </a:r>
            <a:r>
              <a:rPr lang="en-US" sz="2800" dirty="0" smtClean="0">
                <a:latin typeface="Arial" charset="0"/>
                <a:ea typeface="ＭＳ Ｐゴシック" charset="0"/>
              </a:rPr>
              <a:t>(</a:t>
            </a:r>
            <a:r>
              <a:rPr lang="en-US" sz="2800" dirty="0" err="1" smtClean="0">
                <a:latin typeface="Arial" charset="0"/>
                <a:ea typeface="ＭＳ Ｐゴシック" charset="0"/>
              </a:rPr>
              <a:t>er</a:t>
            </a:r>
            <a:r>
              <a:rPr lang="en-US" sz="2800" dirty="0" smtClean="0">
                <a:latin typeface="Arial" charset="0"/>
                <a:ea typeface="ＭＳ Ｐゴシック" charset="0"/>
              </a:rPr>
              <a:t>)</a:t>
            </a:r>
            <a:endParaRPr lang="en-US" sz="2800" dirty="0">
              <a:latin typeface="Arial" charset="0"/>
              <a:ea typeface="ＭＳ Ｐゴシック" charset="0"/>
            </a:endParaRPr>
          </a:p>
        </p:txBody>
      </p:sp>
      <p:pic>
        <p:nvPicPr>
          <p:cNvPr id="1741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5" r="13857"/>
          <a:stretch>
            <a:fillRect/>
          </a:stretch>
        </p:blipFill>
        <p:spPr bwMode="auto">
          <a:xfrm>
            <a:off x="5599113" y="1635125"/>
            <a:ext cx="3386137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What is a workflow?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481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927F0EB-AF3B-C24F-9ED4-6F11DBBB327F}" type="slidenum">
              <a:rPr lang="en-US" sz="1400">
                <a:solidFill>
                  <a:srgbClr val="FF8000"/>
                </a:solidFill>
              </a:rPr>
              <a:pPr/>
              <a:t>30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4819" name="Rectangle 51"/>
          <p:cNvSpPr>
            <a:spLocks noChangeArrowheads="1"/>
          </p:cNvSpPr>
          <p:nvPr/>
        </p:nvSpPr>
        <p:spPr bwMode="auto">
          <a:xfrm>
            <a:off x="7604125" y="2233613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4820" name="TextBox 56"/>
          <p:cNvSpPr txBox="1">
            <a:spLocks noChangeArrowheads="1"/>
          </p:cNvSpPr>
          <p:nvPr/>
        </p:nvSpPr>
        <p:spPr bwMode="auto">
          <a:xfrm>
            <a:off x="1414463" y="2055813"/>
            <a:ext cx="2390775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827F7F"/>
                </a:solidFill>
              </a:rPr>
              <a:t> </a:t>
            </a:r>
            <a:r>
              <a:rPr lang="en-US" sz="2800">
                <a:solidFill>
                  <a:srgbClr val="827F7F"/>
                </a:solidFill>
              </a:rPr>
              <a:t>Steps</a:t>
            </a:r>
          </a:p>
          <a:p>
            <a:pPr eaLnBrk="1" hangingPunct="1"/>
            <a:r>
              <a:rPr lang="en-US" sz="2800">
                <a:solidFill>
                  <a:schemeClr val="accent1"/>
                </a:solidFill>
              </a:rPr>
              <a:t> Connections</a:t>
            </a:r>
          </a:p>
          <a:p>
            <a:pPr eaLnBrk="1" hangingPunct="1"/>
            <a:r>
              <a:rPr lang="en-US" sz="2800"/>
              <a:t> (Metadata)</a:t>
            </a:r>
          </a:p>
        </p:txBody>
      </p:sp>
      <p:pic>
        <p:nvPicPr>
          <p:cNvPr id="34821" name="Picture 59" descr="Screen Shot 2013-06-23 at 3.46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3775075"/>
            <a:ext cx="772477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Rectangle 2"/>
          <p:cNvSpPr>
            <a:spLocks noChangeArrowheads="1"/>
          </p:cNvSpPr>
          <p:nvPr/>
        </p:nvSpPr>
        <p:spPr bwMode="auto">
          <a:xfrm>
            <a:off x="595313" y="1385888"/>
            <a:ext cx="76850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3200"/>
              <a:t>  A series of ordered steps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We       workflows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401638" y="1333500"/>
            <a:ext cx="5153025" cy="2611438"/>
          </a:xfrm>
        </p:spPr>
        <p:txBody>
          <a:bodyPr/>
          <a:lstStyle/>
          <a:p>
            <a:pPr>
              <a:defRPr/>
            </a:pPr>
            <a:r>
              <a:rPr lang="en-US" sz="2800" dirty="0">
                <a:latin typeface="Arial" charset="0"/>
                <a:ea typeface="ＭＳ Ｐゴシック" charset="0"/>
                <a:cs typeface="ＭＳ Ｐゴシック" charset="0"/>
              </a:rPr>
              <a:t>n</a:t>
            </a:r>
            <a:r>
              <a:rPr lang="en-US" sz="2800" dirty="0" smtClean="0">
                <a:latin typeface="Arial" charset="0"/>
                <a:ea typeface="ＭＳ Ｐゴシック" charset="0"/>
                <a:cs typeface="ＭＳ Ｐゴシック" charset="0"/>
              </a:rPr>
              <a:t>on-computing “workflows” are all around you, especially in science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instrument setup</a:t>
            </a:r>
          </a:p>
          <a:p>
            <a:pPr lvl="1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experimental procedures and protocols</a:t>
            </a: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457200" lvl="1" indent="0">
              <a:buFont typeface="Symbol" charset="0"/>
              <a:buNone/>
              <a:defRPr/>
            </a:pPr>
            <a:endParaRPr lang="en-US" sz="22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253B703-1CF8-7248-90AB-4C754AA8615D}" type="slidenum">
              <a:rPr lang="en-US" sz="1400">
                <a:solidFill>
                  <a:srgbClr val="FF8000"/>
                </a:solidFill>
              </a:rPr>
              <a:pPr/>
              <a:t>31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" name="Heart 1"/>
          <p:cNvSpPr/>
          <p:nvPr/>
        </p:nvSpPr>
        <p:spPr bwMode="auto">
          <a:xfrm>
            <a:off x="7231063" y="4521200"/>
            <a:ext cx="1082675" cy="947738"/>
          </a:xfrm>
          <a:prstGeom prst="hear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Heart 2"/>
          <p:cNvSpPr/>
          <p:nvPr/>
        </p:nvSpPr>
        <p:spPr bwMode="auto">
          <a:xfrm>
            <a:off x="3810000" y="541338"/>
            <a:ext cx="439738" cy="390525"/>
          </a:xfrm>
          <a:prstGeom prst="heart">
            <a:avLst/>
          </a:prstGeom>
          <a:solidFill>
            <a:srgbClr val="000080"/>
          </a:solidFill>
          <a:ln>
            <a:solidFill>
              <a:srgbClr val="000080"/>
            </a:solidFill>
            <a:headEnd type="none" w="med" len="med"/>
            <a:tailEnd type="none" w="med" len="me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>
              <a:defRPr/>
            </a:pPr>
            <a:endParaRPr lang="en-US" dirty="0">
              <a:solidFill>
                <a:schemeClr val="tx2"/>
              </a:solidFill>
              <a:latin typeface="Arial" charset="0"/>
            </a:endParaRPr>
          </a:p>
        </p:txBody>
      </p:sp>
      <p:pic>
        <p:nvPicPr>
          <p:cNvPr id="35846" name="Picture 3" descr="Argonne_lab_educ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663" y="1573213"/>
            <a:ext cx="2979737" cy="197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55600" y="3906838"/>
            <a:ext cx="9329738" cy="261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0080"/>
              </a:buClr>
              <a:buFont typeface="Times" charset="0"/>
              <a:buChar char="•"/>
              <a:defRPr kumimoji="1" sz="3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Symbol" charset="0"/>
              <a:buChar char=""/>
              <a:defRPr kumimoji="1" sz="2800">
                <a:solidFill>
                  <a:schemeClr val="tx2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§"/>
              <a:defRPr kumimoji="1" sz="2400">
                <a:solidFill>
                  <a:schemeClr val="tx2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0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3C0000"/>
              </a:buClr>
              <a:buFont typeface="Wingdings" charset="2"/>
              <a:buChar char=""/>
              <a:defRPr kumimoji="1" sz="2000">
                <a:solidFill>
                  <a:schemeClr val="tx2"/>
                </a:solidFill>
                <a:latin typeface="+mn-lt"/>
                <a:ea typeface="+mn-ea"/>
              </a:defRPr>
            </a:lvl9pPr>
          </a:lstStyle>
          <a:p>
            <a:pPr marL="457200" indent="-457200">
              <a:defRPr/>
            </a:pPr>
            <a:r>
              <a:rPr lang="en-US" sz="2800" dirty="0"/>
              <a:t>when planned/documented, workflows help with:</a:t>
            </a:r>
          </a:p>
          <a:p>
            <a:pPr marL="800100" lvl="1" indent="-342900">
              <a:defRPr/>
            </a:pPr>
            <a:r>
              <a:rPr lang="en-US" dirty="0"/>
              <a:t>organizing and managing processes</a:t>
            </a:r>
          </a:p>
          <a:p>
            <a:pPr marL="800100" lvl="1" indent="-342900">
              <a:defRPr/>
            </a:pPr>
            <a:r>
              <a:rPr lang="en-US" dirty="0"/>
              <a:t>saving time with </a:t>
            </a:r>
            <a:r>
              <a:rPr lang="en-US" b="1" dirty="0"/>
              <a:t>automation</a:t>
            </a:r>
          </a:p>
          <a:p>
            <a:pPr marL="800100" lvl="1" indent="-342900">
              <a:defRPr/>
            </a:pPr>
            <a:r>
              <a:rPr lang="en-US" dirty="0"/>
              <a:t>objectivity, reliability, and reproducibility</a:t>
            </a:r>
          </a:p>
          <a:p>
            <a:pPr marL="457200" lvl="1" indent="0">
              <a:buFont typeface="Symbol" charset="0"/>
              <a:buNone/>
              <a:defRPr/>
            </a:pPr>
            <a:r>
              <a:rPr lang="en-US" dirty="0" smtClean="0"/>
              <a:t>     (</a:t>
            </a:r>
            <a:r>
              <a:rPr lang="en-US" dirty="0"/>
              <a:t>THE TENETS OF GOOD SCIENCE!)</a:t>
            </a:r>
          </a:p>
          <a:p>
            <a:pPr marL="457200" lvl="1" indent="0">
              <a:buFont typeface="Symbol" charset="0"/>
              <a:buNone/>
              <a:defRPr/>
            </a:pPr>
            <a:endParaRPr lang="en-US" sz="2200" dirty="0" smtClean="0">
              <a:latin typeface="Arial" charset="0"/>
              <a:ea typeface="ＭＳ Ｐゴシック" charset="0"/>
            </a:endParaRPr>
          </a:p>
          <a:p>
            <a:pPr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</a:t>
            </a:r>
            <a:r>
              <a:rPr lang="fr-FR"/>
              <a:t>’</a:t>
            </a:r>
            <a:r>
              <a:rPr lang="en-US" altLang="ja-JP"/>
              <a:t>99</a:t>
            </a:r>
            <a:r>
              <a:rPr lang="en-US"/>
              <a:t>’</a:t>
            </a:r>
          </a:p>
        </p:txBody>
      </p:sp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DAGs Automate 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Workflows</a:t>
            </a:r>
            <a:endParaRPr lang="en-US" i="1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61EC4C2-F21D-144E-8F45-A2AB044B455C}" type="slidenum">
              <a:rPr lang="en-US" sz="1400">
                <a:solidFill>
                  <a:srgbClr val="FF8000"/>
                </a:solidFill>
              </a:rPr>
              <a:pPr/>
              <a:t>32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50" y="1527175"/>
            <a:ext cx="2733675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/>
              <a:t>data prep/split</a:t>
            </a:r>
          </a:p>
          <a:p>
            <a:pPr algn="ctr">
              <a:buFontTx/>
              <a:buNone/>
              <a:defRPr/>
            </a:pPr>
            <a:endParaRPr lang="en-US" dirty="0"/>
          </a:p>
          <a:p>
            <a:pPr algn="ctr">
              <a:buFontTx/>
              <a:buNone/>
              <a:defRPr/>
            </a:pPr>
            <a:r>
              <a:rPr lang="en-US" sz="2000" dirty="0"/>
              <a:t> </a:t>
            </a:r>
          </a:p>
        </p:txBody>
      </p:sp>
      <p:sp>
        <p:nvSpPr>
          <p:cNvPr id="36869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</p:txBody>
      </p:sp>
      <p:sp>
        <p:nvSpPr>
          <p:cNvPr id="36870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combine, assess results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1" name="Straight Arrow Connector 10"/>
          <p:cNvCxnSpPr>
            <a:stCxn id="6" idx="2"/>
            <a:endCxn id="36865" idx="0"/>
          </p:cNvCxnSpPr>
          <p:nvPr/>
        </p:nvCxnSpPr>
        <p:spPr bwMode="auto">
          <a:xfrm>
            <a:off x="4662488" y="2459038"/>
            <a:ext cx="1876425" cy="939800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873" name="Straight Arrow Connector 11"/>
          <p:cNvCxnSpPr>
            <a:cxnSpLocks noChangeShapeType="1"/>
            <a:stCxn id="6" idx="2"/>
            <a:endCxn id="36869" idx="0"/>
          </p:cNvCxnSpPr>
          <p:nvPr/>
        </p:nvCxnSpPr>
        <p:spPr bwMode="auto">
          <a:xfrm flipH="1">
            <a:off x="2943225" y="2459038"/>
            <a:ext cx="1719263" cy="933450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>
            <a:stCxn id="36881" idx="0"/>
          </p:cNvCxnSpPr>
          <p:nvPr/>
        </p:nvCxnSpPr>
        <p:spPr bwMode="auto">
          <a:xfrm>
            <a:off x="2932113" y="4532313"/>
            <a:ext cx="1376362" cy="595312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875" name="Straight Arrow Connector 13"/>
          <p:cNvCxnSpPr>
            <a:cxnSpLocks noChangeShapeType="1"/>
            <a:stCxn id="36865" idx="2"/>
          </p:cNvCxnSpPr>
          <p:nvPr/>
        </p:nvCxnSpPr>
        <p:spPr bwMode="auto">
          <a:xfrm flipH="1">
            <a:off x="5048250" y="4565650"/>
            <a:ext cx="1490663" cy="577850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6" name="Straight Arrow Connector 14"/>
          <p:cNvCxnSpPr>
            <a:cxnSpLocks noChangeShapeType="1"/>
          </p:cNvCxnSpPr>
          <p:nvPr/>
        </p:nvCxnSpPr>
        <p:spPr bwMode="auto">
          <a:xfrm flipH="1">
            <a:off x="4083050" y="2487613"/>
            <a:ext cx="579438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7" name="Straight Arrow Connector 15"/>
          <p:cNvCxnSpPr>
            <a:cxnSpLocks noChangeShapeType="1"/>
          </p:cNvCxnSpPr>
          <p:nvPr/>
        </p:nvCxnSpPr>
        <p:spPr bwMode="auto">
          <a:xfrm>
            <a:off x="4662488" y="2487613"/>
            <a:ext cx="561975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878" name="Straight Arrow Connector 16"/>
          <p:cNvCxnSpPr>
            <a:cxnSpLocks noChangeShapeType="1"/>
          </p:cNvCxnSpPr>
          <p:nvPr/>
        </p:nvCxnSpPr>
        <p:spPr bwMode="auto">
          <a:xfrm>
            <a:off x="4662488" y="2487613"/>
            <a:ext cx="0" cy="8731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879" name="Rectangle 3"/>
          <p:cNvSpPr>
            <a:spLocks noChangeArrowheads="1"/>
          </p:cNvSpPr>
          <p:nvPr/>
        </p:nvSpPr>
        <p:spPr bwMode="auto">
          <a:xfrm>
            <a:off x="4592638" y="4773613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36880" name="Rectangle 22"/>
          <p:cNvSpPr>
            <a:spLocks noChangeArrowheads="1"/>
          </p:cNvSpPr>
          <p:nvPr/>
        </p:nvSpPr>
        <p:spPr bwMode="auto">
          <a:xfrm>
            <a:off x="6384925" y="452437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36881" name="Rectangle 23"/>
          <p:cNvSpPr>
            <a:spLocks noChangeArrowheads="1"/>
          </p:cNvSpPr>
          <p:nvPr/>
        </p:nvSpPr>
        <p:spPr bwMode="auto">
          <a:xfrm>
            <a:off x="2838450" y="4532313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>
          <a:xfrm>
            <a:off x="1228725" y="46038"/>
            <a:ext cx="6946900" cy="1143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Automating workflows can 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save you time...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789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5967E42-012E-A545-B342-097FDD770C93}" type="slidenum">
              <a:rPr lang="en-US" sz="1400">
                <a:solidFill>
                  <a:srgbClr val="FF8000"/>
                </a:solidFill>
              </a:rPr>
              <a:pPr/>
              <a:t>33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789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675" y="1277938"/>
            <a:ext cx="64706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Rectangle 4"/>
          <p:cNvSpPr>
            <a:spLocks noChangeArrowheads="1"/>
          </p:cNvSpPr>
          <p:nvPr/>
        </p:nvSpPr>
        <p:spPr bwMode="auto">
          <a:xfrm>
            <a:off x="5708650" y="6519863"/>
            <a:ext cx="21351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en-US" sz="1600"/>
              <a:t>http://xkcd.com/1205/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itle 1"/>
          <p:cNvSpPr>
            <a:spLocks noGrp="1"/>
          </p:cNvSpPr>
          <p:nvPr>
            <p:ph type="title"/>
          </p:nvPr>
        </p:nvSpPr>
        <p:spPr>
          <a:xfrm>
            <a:off x="1584325" y="0"/>
            <a:ext cx="6946900" cy="1143000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… but there are even more benefits of automating workflows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891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B006400-7FCD-6F47-8329-9614A1E6A6FA}" type="slidenum">
              <a:rPr lang="en-US" sz="1400">
                <a:solidFill>
                  <a:srgbClr val="FF8000"/>
                </a:solidFill>
              </a:rPr>
              <a:pPr/>
              <a:t>34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8915" name="Content Placeholder 1"/>
          <p:cNvSpPr>
            <a:spLocks noGrp="1"/>
          </p:cNvSpPr>
          <p:nvPr>
            <p:ph idx="1"/>
          </p:nvPr>
        </p:nvSpPr>
        <p:spPr>
          <a:xfrm>
            <a:off x="774700" y="1506538"/>
            <a:ext cx="7772400" cy="4513262"/>
          </a:xfrm>
        </p:spPr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Reproducibility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knowledge and experience</a:t>
            </a:r>
          </a:p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New ability to imagine greater scale, functionality, possibilities, and better SCIENCE!!</a:t>
            </a:r>
          </a:p>
        </p:txBody>
      </p:sp>
      <p:pic>
        <p:nvPicPr>
          <p:cNvPr id="38916" name="Picture 2" descr="SKA_dishes_bi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738" y="4338638"/>
            <a:ext cx="3895725" cy="219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Getting the most out of workflows, part 1</a:t>
            </a:r>
            <a:endParaRPr lang="en-US" dirty="0"/>
          </a:p>
        </p:txBody>
      </p:sp>
      <p:sp>
        <p:nvSpPr>
          <p:cNvPr id="67586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E0E0C65-47E2-1F4B-BD7B-F72C8A62982F}" type="slidenum">
              <a:rPr lang="en-US" sz="1400">
                <a:solidFill>
                  <a:srgbClr val="FF8000"/>
                </a:solidFill>
              </a:rPr>
              <a:pPr/>
              <a:t>35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From schematics…</a:t>
            </a:r>
          </a:p>
        </p:txBody>
      </p:sp>
      <p:pic>
        <p:nvPicPr>
          <p:cNvPr id="3993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98575" y="1519238"/>
            <a:ext cx="6750050" cy="5338762"/>
          </a:xfrm>
        </p:spPr>
      </p:pic>
      <p:sp>
        <p:nvSpPr>
          <p:cNvPr id="3993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5DB34A-0FB9-E946-90DC-B5B17B30A8DD}" type="slidenum">
              <a:rPr lang="en-US" sz="1400">
                <a:solidFill>
                  <a:srgbClr val="FF8000"/>
                </a:solidFill>
              </a:rPr>
              <a:pPr/>
              <a:t>36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… to the real world</a:t>
            </a:r>
          </a:p>
        </p:txBody>
      </p:sp>
      <p:sp>
        <p:nvSpPr>
          <p:cNvPr id="40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3921588-E71C-024B-B129-416F7CD30EDD}" type="slidenum">
              <a:rPr lang="en-US" sz="1400">
                <a:solidFill>
                  <a:srgbClr val="FF8000"/>
                </a:solidFill>
              </a:rPr>
              <a:pPr/>
              <a:t>37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4096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17" t="27605" r="14366" b="16432"/>
          <a:stretch>
            <a:fillRect/>
          </a:stretch>
        </p:blipFill>
        <p:spPr bwMode="auto">
          <a:xfrm>
            <a:off x="360363" y="1223963"/>
            <a:ext cx="8475662" cy="5395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a Good Workflow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774700" y="1333500"/>
            <a:ext cx="8140700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Draw out the </a:t>
            </a:r>
            <a:r>
              <a:rPr lang="en-US" sz="2600" b="1" i="1" dirty="0" smtClean="0">
                <a:latin typeface="Arial" charset="0"/>
                <a:ea typeface="ＭＳ Ｐゴシック" charset="0"/>
                <a:cs typeface="ＭＳ Ｐゴシック" charset="0"/>
              </a:rPr>
              <a:t>general</a:t>
            </a: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 workflow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Define details (test ‘pieces’ with </a:t>
            </a:r>
            <a:r>
              <a:rPr lang="en-US" sz="2600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jobs)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divide or consolidate ‘pieces’</a:t>
            </a:r>
          </a:p>
          <a:p>
            <a:pPr marL="914400" lvl="1" indent="-514350">
              <a:defRPr/>
            </a:pPr>
            <a:r>
              <a:rPr lang="en-US" sz="2200" dirty="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etermine resource requirements</a:t>
            </a:r>
          </a:p>
          <a:p>
            <a:pPr marL="914400" lvl="1" indent="-514350">
              <a:defRPr/>
            </a:pPr>
            <a:r>
              <a:rPr lang="en-US" sz="2200" dirty="0" smtClean="0">
                <a:latin typeface="Arial" charset="0"/>
                <a:ea typeface="ＭＳ Ｐゴシック" charset="0"/>
                <a:cs typeface="ＭＳ Ｐゴシック" charset="0"/>
              </a:rPr>
              <a:t>identify steps to be automated or checked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Build it modularly; test and optimize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Scale-up gradually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>
                <a:latin typeface="Arial" charset="0"/>
                <a:ea typeface="ＭＳ Ｐゴシック" charset="0"/>
                <a:cs typeface="ＭＳ Ｐゴシック" charset="0"/>
              </a:rPr>
              <a:t>Make it work consistently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What more can you automate or error-check?</a:t>
            </a:r>
          </a:p>
          <a:p>
            <a:pPr marL="0" indent="0">
              <a:buFont typeface="Times" charset="0"/>
              <a:buNone/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(And remember to document!)</a:t>
            </a: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4B4FFD4-361F-084C-8118-621BD3EE9930}" type="slidenum">
              <a:rPr lang="en-US" sz="1400">
                <a:solidFill>
                  <a:srgbClr val="FF8000"/>
                </a:solidFill>
              </a:rPr>
              <a:pPr/>
              <a:t>38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Workflow, version 1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7290F7B-DEDD-8046-8FB8-9A53B215F0D4}" type="slidenum">
              <a:rPr lang="en-US" sz="1400">
                <a:solidFill>
                  <a:srgbClr val="FF8000"/>
                </a:solidFill>
              </a:rPr>
              <a:pPr/>
              <a:t>39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8" name="Rounded Rectangle 17"/>
          <p:cNvSpPr/>
          <p:nvPr/>
        </p:nvSpPr>
        <p:spPr bwMode="auto">
          <a:xfrm>
            <a:off x="3295650" y="1479550"/>
            <a:ext cx="2733675" cy="114141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2800" dirty="0"/>
              <a:t>data prep </a:t>
            </a:r>
            <a:r>
              <a:rPr lang="en-US" dirty="0"/>
              <a:t>(minutes)</a:t>
            </a:r>
          </a:p>
        </p:txBody>
      </p:sp>
      <p:sp>
        <p:nvSpPr>
          <p:cNvPr id="43012" name="Rounded Rectangle 18"/>
          <p:cNvSpPr>
            <a:spLocks noChangeArrowheads="1"/>
          </p:cNvSpPr>
          <p:nvPr/>
        </p:nvSpPr>
        <p:spPr bwMode="auto">
          <a:xfrm>
            <a:off x="3617913" y="3375025"/>
            <a:ext cx="2089150" cy="1166813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sz="2800"/>
              <a:t>processing</a:t>
            </a:r>
          </a:p>
          <a:p>
            <a:pPr algn="ctr">
              <a:buFontTx/>
              <a:buNone/>
            </a:pPr>
            <a:r>
              <a:rPr lang="en-US"/>
              <a:t>(days)</a:t>
            </a:r>
          </a:p>
        </p:txBody>
      </p:sp>
      <p:sp>
        <p:nvSpPr>
          <p:cNvPr id="43013" name="Rounded Rectangle 20"/>
          <p:cNvSpPr>
            <a:spLocks noChangeArrowheads="1"/>
          </p:cNvSpPr>
          <p:nvPr/>
        </p:nvSpPr>
        <p:spPr bwMode="auto">
          <a:xfrm>
            <a:off x="3151188" y="5216525"/>
            <a:ext cx="3022600" cy="1165225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sz="2800"/>
              <a:t>assess results</a:t>
            </a:r>
          </a:p>
          <a:p>
            <a:pPr algn="ctr">
              <a:buFontTx/>
              <a:buNone/>
            </a:pPr>
            <a:r>
              <a:rPr lang="en-US"/>
              <a:t>(minutes)</a:t>
            </a:r>
          </a:p>
        </p:txBody>
      </p:sp>
      <p:cxnSp>
        <p:nvCxnSpPr>
          <p:cNvPr id="43014" name="Straight Arrow Connector 29"/>
          <p:cNvCxnSpPr>
            <a:cxnSpLocks noChangeShapeType="1"/>
            <a:stCxn id="18" idx="2"/>
            <a:endCxn id="43012" idx="0"/>
          </p:cNvCxnSpPr>
          <p:nvPr/>
        </p:nvCxnSpPr>
        <p:spPr bwMode="auto">
          <a:xfrm>
            <a:off x="4662488" y="2620963"/>
            <a:ext cx="0" cy="754062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15" name="Straight Arrow Connector 32"/>
          <p:cNvCxnSpPr>
            <a:cxnSpLocks noChangeShapeType="1"/>
            <a:stCxn id="43012" idx="2"/>
          </p:cNvCxnSpPr>
          <p:nvPr/>
        </p:nvCxnSpPr>
        <p:spPr bwMode="auto">
          <a:xfrm>
            <a:off x="4662488" y="4541838"/>
            <a:ext cx="7937" cy="690562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722312" y="4406900"/>
            <a:ext cx="7979181" cy="136207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Getting the most out of Computing (for research)</a:t>
            </a:r>
            <a:endParaRPr lang="en-US" dirty="0"/>
          </a:p>
        </p:txBody>
      </p:sp>
      <p:sp>
        <p:nvSpPr>
          <p:cNvPr id="5734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73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AA03A17-011F-884B-B101-7E9F20727852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</a:t>
            </a:r>
            <a:r>
              <a:rPr lang="fr-FR"/>
              <a:t>’</a:t>
            </a:r>
            <a:r>
              <a:rPr lang="en-US" altLang="ja-JP"/>
              <a:t>99</a:t>
            </a:r>
            <a:r>
              <a:rPr lang="en-US"/>
              <a:t>’</a:t>
            </a:r>
          </a:p>
        </p:txBody>
      </p:sp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Workflow, version 2 (HTC)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4035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F9962EC-372A-5644-8FC2-107F74424129}" type="slidenum">
              <a:rPr lang="en-US" sz="1400">
                <a:solidFill>
                  <a:srgbClr val="FF8000"/>
                </a:solidFill>
              </a:rPr>
              <a:pPr/>
              <a:t>40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50" y="1527175"/>
            <a:ext cx="2733675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/>
              <a:t>data prep/split</a:t>
            </a:r>
          </a:p>
          <a:p>
            <a:pPr algn="ctr">
              <a:buFontTx/>
              <a:buNone/>
              <a:defRPr/>
            </a:pPr>
            <a:endParaRPr lang="en-US" dirty="0"/>
          </a:p>
          <a:p>
            <a:pPr algn="ctr">
              <a:buFontTx/>
              <a:buNone/>
              <a:defRPr/>
            </a:pPr>
            <a:r>
              <a:rPr lang="en-US" sz="2000" dirty="0"/>
              <a:t> </a:t>
            </a:r>
          </a:p>
        </p:txBody>
      </p:sp>
      <p:sp>
        <p:nvSpPr>
          <p:cNvPr id="44037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</p:txBody>
      </p:sp>
      <p:sp>
        <p:nvSpPr>
          <p:cNvPr id="44038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combine, assess results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1" name="Straight Arrow Connector 10"/>
          <p:cNvCxnSpPr>
            <a:stCxn id="6" idx="2"/>
          </p:cNvCxnSpPr>
          <p:nvPr/>
        </p:nvCxnSpPr>
        <p:spPr bwMode="auto">
          <a:xfrm>
            <a:off x="4662488" y="2459038"/>
            <a:ext cx="996950" cy="1012825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041" name="Straight Arrow Connector 11"/>
          <p:cNvCxnSpPr>
            <a:cxnSpLocks noChangeShapeType="1"/>
            <a:stCxn id="6" idx="2"/>
          </p:cNvCxnSpPr>
          <p:nvPr/>
        </p:nvCxnSpPr>
        <p:spPr bwMode="auto">
          <a:xfrm flipH="1">
            <a:off x="3649664" y="2459038"/>
            <a:ext cx="1012824" cy="996950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81413" y="4516438"/>
            <a:ext cx="627062" cy="611187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043" name="Straight Arrow Connector 13"/>
          <p:cNvCxnSpPr>
            <a:cxnSpLocks noChangeShapeType="1"/>
          </p:cNvCxnSpPr>
          <p:nvPr/>
        </p:nvCxnSpPr>
        <p:spPr bwMode="auto">
          <a:xfrm flipH="1">
            <a:off x="5048250" y="4500563"/>
            <a:ext cx="579438" cy="64293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4" name="Straight Arrow Connector 14"/>
          <p:cNvCxnSpPr>
            <a:cxnSpLocks noChangeShapeType="1"/>
            <a:stCxn id="6" idx="2"/>
          </p:cNvCxnSpPr>
          <p:nvPr/>
        </p:nvCxnSpPr>
        <p:spPr bwMode="auto">
          <a:xfrm flipH="1">
            <a:off x="4083050" y="2459038"/>
            <a:ext cx="579438" cy="1157287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5" name="Straight Arrow Connector 15"/>
          <p:cNvCxnSpPr>
            <a:cxnSpLocks noChangeShapeType="1"/>
            <a:stCxn id="6" idx="2"/>
          </p:cNvCxnSpPr>
          <p:nvPr/>
        </p:nvCxnSpPr>
        <p:spPr bwMode="auto">
          <a:xfrm>
            <a:off x="4662488" y="2459038"/>
            <a:ext cx="561975" cy="1157287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4046" name="Straight Arrow Connector 16"/>
          <p:cNvCxnSpPr>
            <a:cxnSpLocks noChangeShapeType="1"/>
            <a:stCxn id="6" idx="2"/>
          </p:cNvCxnSpPr>
          <p:nvPr/>
        </p:nvCxnSpPr>
        <p:spPr bwMode="auto">
          <a:xfrm>
            <a:off x="4662488" y="2459038"/>
            <a:ext cx="0" cy="1206500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047" name="Rectangle 3"/>
          <p:cNvSpPr>
            <a:spLocks noChangeArrowheads="1"/>
          </p:cNvSpPr>
          <p:nvPr/>
        </p:nvSpPr>
        <p:spPr bwMode="auto">
          <a:xfrm>
            <a:off x="4592638" y="4773613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44048" name="Rectangle 22"/>
          <p:cNvSpPr>
            <a:spLocks noChangeArrowheads="1"/>
          </p:cNvSpPr>
          <p:nvPr/>
        </p:nvSpPr>
        <p:spPr bwMode="auto">
          <a:xfrm>
            <a:off x="6384925" y="4524375"/>
            <a:ext cx="184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44049" name="Rectangle 23"/>
          <p:cNvSpPr>
            <a:spLocks noChangeArrowheads="1"/>
          </p:cNvSpPr>
          <p:nvPr/>
        </p:nvSpPr>
        <p:spPr bwMode="auto">
          <a:xfrm>
            <a:off x="2838450" y="4532313"/>
            <a:ext cx="185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Building a Good Workflow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612775" y="1333500"/>
            <a:ext cx="8302625" cy="48768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Draw out the </a:t>
            </a:r>
            <a:r>
              <a:rPr lang="en-US" sz="2600" i="1" dirty="0" smtClean="0">
                <a:latin typeface="Arial" charset="0"/>
                <a:ea typeface="ＭＳ Ｐゴシック" charset="0"/>
                <a:cs typeface="ＭＳ Ｐゴシック" charset="0"/>
              </a:rPr>
              <a:t>general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 workflow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Define details (test ‘pieces’ with </a:t>
            </a:r>
            <a:r>
              <a:rPr lang="en-US" sz="2600" b="1" dirty="0" err="1" smtClean="0">
                <a:latin typeface="Arial" charset="0"/>
                <a:ea typeface="ＭＳ Ｐゴシック" charset="0"/>
                <a:cs typeface="ＭＳ Ｐゴシック" charset="0"/>
              </a:rPr>
              <a:t>HTCondor</a:t>
            </a:r>
            <a:r>
              <a:rPr lang="en-US" sz="2600" b="1" dirty="0" smtClean="0">
                <a:latin typeface="Arial" charset="0"/>
                <a:ea typeface="ＭＳ Ｐゴシック" charset="0"/>
                <a:cs typeface="ＭＳ Ｐゴシック" charset="0"/>
              </a:rPr>
              <a:t> jobs)</a:t>
            </a:r>
          </a:p>
          <a:p>
            <a:pPr marL="914400" lvl="1" indent="-514350">
              <a:defRPr/>
            </a:pPr>
            <a:r>
              <a:rPr lang="en-US" sz="2200" b="1" dirty="0" smtClean="0">
                <a:latin typeface="Arial" charset="0"/>
                <a:ea typeface="ＭＳ Ｐゴシック" charset="0"/>
                <a:cs typeface="ＭＳ Ｐゴシック" charset="0"/>
              </a:rPr>
              <a:t>divide or consolidate ‘pieces’</a:t>
            </a:r>
          </a:p>
          <a:p>
            <a:pPr marL="914400" lvl="1" indent="-514350">
              <a:defRPr/>
            </a:pPr>
            <a:r>
              <a:rPr lang="en-US" sz="2200" b="1" dirty="0"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2200" b="1" dirty="0" smtClean="0">
                <a:latin typeface="Arial" charset="0"/>
                <a:ea typeface="ＭＳ Ｐゴシック" charset="0"/>
                <a:cs typeface="ＭＳ Ｐゴシック" charset="0"/>
              </a:rPr>
              <a:t>etermine resource requirements</a:t>
            </a:r>
          </a:p>
          <a:p>
            <a:pPr marL="914400" lvl="1" indent="-514350">
              <a:defRPr/>
            </a:pPr>
            <a:r>
              <a:rPr lang="en-US" sz="2200" b="1" dirty="0" smtClean="0">
                <a:latin typeface="Arial" charset="0"/>
                <a:ea typeface="ＭＳ Ｐゴシック" charset="0"/>
                <a:cs typeface="ＭＳ Ｐゴシック" charset="0"/>
              </a:rPr>
              <a:t>identify steps to be automated or checked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Build it modularly; test and optimize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Scale-up gradually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>
                <a:latin typeface="Arial" charset="0"/>
                <a:ea typeface="ＭＳ Ｐゴシック" charset="0"/>
                <a:cs typeface="ＭＳ Ｐゴシック" charset="0"/>
              </a:rPr>
              <a:t>Make it work </a:t>
            </a: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consistently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What more can you automate or error-check?</a:t>
            </a:r>
          </a:p>
          <a:p>
            <a:pPr marL="0" indent="0">
              <a:buFont typeface="Times" charset="0"/>
              <a:buNone/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indent="0">
              <a:buFont typeface="Times" charset="0"/>
              <a:buNone/>
              <a:defRPr/>
            </a:pPr>
            <a:r>
              <a:rPr lang="en-US" sz="2600" dirty="0" smtClean="0">
                <a:latin typeface="Arial" charset="0"/>
                <a:ea typeface="ＭＳ Ｐゴシック" charset="0"/>
                <a:cs typeface="ＭＳ Ｐゴシック" charset="0"/>
              </a:rPr>
              <a:t>(And remember to document!)</a:t>
            </a: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 smtClean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endParaRPr lang="en-US" sz="2600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D4FD470-E0C8-B849-B801-85AAFCFB0248}" type="slidenum">
              <a:rPr lang="en-US" sz="1400">
                <a:solidFill>
                  <a:srgbClr val="FF8000"/>
                </a:solidFill>
              </a:rPr>
              <a:pPr/>
              <a:t>41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Determine Resource Usage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Run locally first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Then get one job running remotely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lvl="2">
              <a:defRPr/>
            </a:pPr>
            <a:r>
              <a:rPr lang="en-US" dirty="0">
                <a:latin typeface="Arial" charset="0"/>
                <a:ea typeface="ＭＳ Ｐゴシック" charset="0"/>
              </a:rPr>
              <a:t>(on execute machine, not submit machine)</a:t>
            </a:r>
            <a:r>
              <a:rPr lang="en-US" dirty="0" smtClean="0">
                <a:latin typeface="Arial" charset="0"/>
                <a:ea typeface="ＭＳ Ｐゴシック" charset="0"/>
              </a:rPr>
              <a:t>!</a:t>
            </a:r>
          </a:p>
          <a:p>
            <a:pPr lvl="2"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get the logistics correct! (</a:t>
            </a:r>
            <a:r>
              <a:rPr lang="en-US" dirty="0" err="1" smtClean="0">
                <a:latin typeface="Arial" charset="0"/>
                <a:ea typeface="ＭＳ Ｐゴシック" charset="0"/>
              </a:rPr>
              <a:t>HTCondor</a:t>
            </a:r>
            <a:r>
              <a:rPr lang="en-US" dirty="0" smtClean="0">
                <a:latin typeface="Arial" charset="0"/>
                <a:ea typeface="ＭＳ Ｐゴシック" charset="0"/>
              </a:rPr>
              <a:t> submission, file and software setup, etc.)</a:t>
            </a:r>
            <a:endParaRPr lang="en-US" dirty="0">
              <a:latin typeface="Arial" charset="0"/>
              <a:ea typeface="ＭＳ Ｐゴシック" charset="0"/>
            </a:endParaRPr>
          </a:p>
          <a:p>
            <a:pPr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Once working, run a couple of times</a:t>
            </a:r>
          </a:p>
          <a:p>
            <a:pPr lvl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If big variance in resource needs, should you take the…</a:t>
            </a:r>
          </a:p>
          <a:p>
            <a:pPr marL="457200" lvl="1" indent="0" algn="ctr">
              <a:buFont typeface="Symbol" charset="0"/>
              <a:buNone/>
              <a:defRPr/>
            </a:pPr>
            <a:r>
              <a:rPr lang="en-US" dirty="0" smtClean="0">
                <a:latin typeface="Arial" charset="0"/>
                <a:ea typeface="ＭＳ Ｐゴシック" charset="0"/>
              </a:rPr>
              <a:t>Average</a:t>
            </a:r>
            <a:r>
              <a:rPr lang="en-US" dirty="0">
                <a:latin typeface="Arial" charset="0"/>
                <a:ea typeface="ＭＳ Ｐゴシック" charset="0"/>
              </a:rPr>
              <a:t>?  Median?  Worst case?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36584A-012D-F643-A324-5B27A32958BC}" type="slidenum">
              <a:rPr lang="en-US" sz="1400">
                <a:solidFill>
                  <a:srgbClr val="FF8000"/>
                </a:solidFill>
              </a:rPr>
              <a:pPr/>
              <a:t>42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ounded Rectangle 18"/>
          <p:cNvSpPr>
            <a:spLocks noChangeArrowheads="1"/>
          </p:cNvSpPr>
          <p:nvPr/>
        </p:nvSpPr>
        <p:spPr bwMode="auto">
          <a:xfrm>
            <a:off x="5457825" y="3398838"/>
            <a:ext cx="2162175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‘99’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End Up with This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7107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61FDD31-5F9C-E74B-93A9-61C5697AD8D0}" type="slidenum">
              <a:rPr lang="en-US" sz="1400">
                <a:solidFill>
                  <a:srgbClr val="FF8000"/>
                </a:solidFill>
              </a:rPr>
              <a:pPr/>
              <a:t>43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295650" y="1527175"/>
            <a:ext cx="2733675" cy="931863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dirty="0"/>
              <a:t>(special transfer)</a:t>
            </a:r>
          </a:p>
          <a:p>
            <a:pPr algn="ctr">
              <a:buFontTx/>
              <a:buNone/>
              <a:defRPr/>
            </a:pPr>
            <a:r>
              <a:rPr lang="en-US" dirty="0"/>
              <a:t>file prep and split</a:t>
            </a:r>
          </a:p>
          <a:p>
            <a:pPr algn="ctr">
              <a:buFontTx/>
              <a:buNone/>
              <a:defRPr/>
            </a:pPr>
            <a:r>
              <a:rPr lang="en-US" sz="2000" dirty="0"/>
              <a:t>(POST-RETRY)</a:t>
            </a:r>
          </a:p>
        </p:txBody>
      </p:sp>
      <p:sp>
        <p:nvSpPr>
          <p:cNvPr id="47109" name="Rounded Rectangle 6"/>
          <p:cNvSpPr>
            <a:spLocks noChangeArrowheads="1"/>
          </p:cNvSpPr>
          <p:nvPr/>
        </p:nvSpPr>
        <p:spPr bwMode="auto">
          <a:xfrm>
            <a:off x="2009775" y="3392488"/>
            <a:ext cx="1865313" cy="116522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47110" name="Rounded Rectangle 8"/>
          <p:cNvSpPr>
            <a:spLocks noChangeArrowheads="1"/>
          </p:cNvSpPr>
          <p:nvPr/>
        </p:nvSpPr>
        <p:spPr bwMode="auto">
          <a:xfrm>
            <a:off x="3311525" y="5151438"/>
            <a:ext cx="2749550" cy="1166812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combine, transform results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3006725"/>
            <a:ext cx="1720850" cy="1173163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1" name="Straight Arrow Connector 10"/>
          <p:cNvCxnSpPr/>
          <p:nvPr/>
        </p:nvCxnSpPr>
        <p:spPr bwMode="auto">
          <a:xfrm>
            <a:off x="4662488" y="2792413"/>
            <a:ext cx="996950" cy="679450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113" name="Straight Arrow Connector 11"/>
          <p:cNvCxnSpPr>
            <a:cxnSpLocks noChangeShapeType="1"/>
          </p:cNvCxnSpPr>
          <p:nvPr/>
        </p:nvCxnSpPr>
        <p:spPr bwMode="auto">
          <a:xfrm flipH="1">
            <a:off x="3649663" y="2792413"/>
            <a:ext cx="1012825" cy="663575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>
            <a:off x="3681413" y="4516438"/>
            <a:ext cx="627062" cy="611187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7115" name="Straight Arrow Connector 13"/>
          <p:cNvCxnSpPr>
            <a:cxnSpLocks noChangeShapeType="1"/>
          </p:cNvCxnSpPr>
          <p:nvPr/>
        </p:nvCxnSpPr>
        <p:spPr bwMode="auto">
          <a:xfrm flipH="1">
            <a:off x="5048250" y="4500563"/>
            <a:ext cx="579438" cy="64293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6" name="Straight Arrow Connector 14"/>
          <p:cNvCxnSpPr>
            <a:cxnSpLocks noChangeShapeType="1"/>
          </p:cNvCxnSpPr>
          <p:nvPr/>
        </p:nvCxnSpPr>
        <p:spPr bwMode="auto">
          <a:xfrm flipH="1">
            <a:off x="4083050" y="2792413"/>
            <a:ext cx="579438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7" name="Straight Arrow Connector 15"/>
          <p:cNvCxnSpPr>
            <a:cxnSpLocks noChangeShapeType="1"/>
          </p:cNvCxnSpPr>
          <p:nvPr/>
        </p:nvCxnSpPr>
        <p:spPr bwMode="auto">
          <a:xfrm>
            <a:off x="4662488" y="2792413"/>
            <a:ext cx="561975" cy="823912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8" name="Straight Arrow Connector 16"/>
          <p:cNvCxnSpPr>
            <a:cxnSpLocks noChangeShapeType="1"/>
          </p:cNvCxnSpPr>
          <p:nvPr/>
        </p:nvCxnSpPr>
        <p:spPr bwMode="auto">
          <a:xfrm>
            <a:off x="4662488" y="2792413"/>
            <a:ext cx="0" cy="873125"/>
          </a:xfrm>
          <a:prstGeom prst="straightConnector1">
            <a:avLst/>
          </a:prstGeom>
          <a:noFill/>
          <a:ln w="12700">
            <a:solidFill>
              <a:srgbClr val="000000"/>
            </a:solidFill>
            <a:prstDash val="sysDash"/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Box 2"/>
          <p:cNvSpPr txBox="1"/>
          <p:nvPr/>
        </p:nvSpPr>
        <p:spPr>
          <a:xfrm>
            <a:off x="5851525" y="1511300"/>
            <a:ext cx="2284413" cy="10334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1 GB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   2 GB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  1.5 hours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1750" y="3495675"/>
            <a:ext cx="2282825" cy="1366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100 MB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500 MB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  40 min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(each)</a:t>
            </a:r>
          </a:p>
        </p:txBody>
      </p:sp>
      <p:sp>
        <p:nvSpPr>
          <p:cNvPr id="47121" name="TextBox 20"/>
          <p:cNvSpPr txBox="1">
            <a:spLocks noChangeArrowheads="1"/>
          </p:cNvSpPr>
          <p:nvPr/>
        </p:nvSpPr>
        <p:spPr bwMode="auto">
          <a:xfrm>
            <a:off x="6084888" y="5216525"/>
            <a:ext cx="22828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300 MB RAM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  1 GB Disk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15 min</a:t>
            </a:r>
          </a:p>
        </p:txBody>
      </p:sp>
      <p:sp>
        <p:nvSpPr>
          <p:cNvPr id="47122" name="Rectangle 3"/>
          <p:cNvSpPr>
            <a:spLocks noChangeArrowheads="1"/>
          </p:cNvSpPr>
          <p:nvPr/>
        </p:nvSpPr>
        <p:spPr bwMode="auto">
          <a:xfrm>
            <a:off x="4243388" y="4773613"/>
            <a:ext cx="8826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(PRE)</a:t>
            </a:r>
          </a:p>
        </p:txBody>
      </p:sp>
      <p:sp>
        <p:nvSpPr>
          <p:cNvPr id="47123" name="Rectangle 22"/>
          <p:cNvSpPr>
            <a:spLocks noChangeArrowheads="1"/>
          </p:cNvSpPr>
          <p:nvPr/>
        </p:nvSpPr>
        <p:spPr bwMode="auto">
          <a:xfrm>
            <a:off x="5481638" y="4524375"/>
            <a:ext cx="19907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  <p:sp>
        <p:nvSpPr>
          <p:cNvPr id="47124" name="Rectangle 23"/>
          <p:cNvSpPr>
            <a:spLocks noChangeArrowheads="1"/>
          </p:cNvSpPr>
          <p:nvPr/>
        </p:nvSpPr>
        <p:spPr bwMode="auto">
          <a:xfrm>
            <a:off x="1936750" y="4532313"/>
            <a:ext cx="19891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(POST-RETRY)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Exercise 1.1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915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4B8E8C3-3662-FE46-B8E6-8E72D4F8D536}" type="slidenum">
              <a:rPr lang="en-US" sz="1400">
                <a:solidFill>
                  <a:srgbClr val="FF8000"/>
                </a:solidFill>
              </a:rPr>
              <a:pPr/>
              <a:t>44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9155" name="Rounded Rectangle 18"/>
          <p:cNvSpPr>
            <a:spLocks noChangeArrowheads="1"/>
          </p:cNvSpPr>
          <p:nvPr/>
        </p:nvSpPr>
        <p:spPr bwMode="auto">
          <a:xfrm>
            <a:off x="3617913" y="2430463"/>
            <a:ext cx="2089150" cy="1166812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sz="2800"/>
              <a:t>Task 1</a:t>
            </a:r>
          </a:p>
          <a:p>
            <a:pPr algn="ctr">
              <a:buFontTx/>
              <a:buNone/>
            </a:pPr>
            <a:r>
              <a:rPr lang="en-US"/>
              <a:t>(days)</a:t>
            </a:r>
          </a:p>
        </p:txBody>
      </p:sp>
      <p:sp>
        <p:nvSpPr>
          <p:cNvPr id="49156" name="Rounded Rectangle 20"/>
          <p:cNvSpPr>
            <a:spLocks noChangeArrowheads="1"/>
          </p:cNvSpPr>
          <p:nvPr/>
        </p:nvSpPr>
        <p:spPr bwMode="auto">
          <a:xfrm>
            <a:off x="3151188" y="4271963"/>
            <a:ext cx="3022600" cy="1165225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 sz="2800"/>
              <a:t>Task 2</a:t>
            </a:r>
          </a:p>
          <a:p>
            <a:pPr algn="ctr">
              <a:buFontTx/>
              <a:buNone/>
            </a:pPr>
            <a:r>
              <a:rPr lang="en-US"/>
              <a:t>(minutes)</a:t>
            </a:r>
          </a:p>
        </p:txBody>
      </p:sp>
      <p:cxnSp>
        <p:nvCxnSpPr>
          <p:cNvPr id="49157" name="Straight Arrow Connector 32"/>
          <p:cNvCxnSpPr>
            <a:cxnSpLocks noChangeShapeType="1"/>
            <a:stCxn id="49155" idx="2"/>
          </p:cNvCxnSpPr>
          <p:nvPr/>
        </p:nvCxnSpPr>
        <p:spPr bwMode="auto">
          <a:xfrm>
            <a:off x="4662488" y="3630613"/>
            <a:ext cx="7937" cy="652462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ounded Rectangle 18"/>
          <p:cNvSpPr>
            <a:spLocks noChangeArrowheads="1"/>
          </p:cNvSpPr>
          <p:nvPr/>
        </p:nvSpPr>
        <p:spPr bwMode="auto">
          <a:xfrm>
            <a:off x="5457825" y="2554288"/>
            <a:ext cx="2162175" cy="10604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‘?’</a:t>
            </a:r>
          </a:p>
        </p:txBody>
      </p:sp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Exercise 1.1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ADF8EC1-88D5-2843-AC5D-0E00FEBEABA1}" type="slidenum">
              <a:rPr lang="en-US" sz="1400">
                <a:solidFill>
                  <a:srgbClr val="FF8000"/>
                </a:solidFill>
              </a:rPr>
              <a:pPr/>
              <a:t>45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51204" name="Rounded Rectangle 6"/>
          <p:cNvSpPr>
            <a:spLocks noChangeArrowheads="1"/>
          </p:cNvSpPr>
          <p:nvPr/>
        </p:nvSpPr>
        <p:spPr bwMode="auto">
          <a:xfrm>
            <a:off x="2009775" y="2546350"/>
            <a:ext cx="1865313" cy="10604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</p:txBody>
      </p:sp>
      <p:sp>
        <p:nvSpPr>
          <p:cNvPr id="51205" name="Rounded Rectangle 8"/>
          <p:cNvSpPr>
            <a:spLocks noChangeArrowheads="1"/>
          </p:cNvSpPr>
          <p:nvPr/>
        </p:nvSpPr>
        <p:spPr bwMode="auto">
          <a:xfrm>
            <a:off x="3311525" y="4306888"/>
            <a:ext cx="2749550" cy="1060450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Task 2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2146300"/>
            <a:ext cx="1720850" cy="10668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681413" y="3646488"/>
            <a:ext cx="627062" cy="555625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208" name="Straight Arrow Connector 13"/>
          <p:cNvCxnSpPr>
            <a:cxnSpLocks noChangeShapeType="1"/>
          </p:cNvCxnSpPr>
          <p:nvPr/>
        </p:nvCxnSpPr>
        <p:spPr bwMode="auto">
          <a:xfrm flipH="1">
            <a:off x="5048250" y="3632200"/>
            <a:ext cx="579438" cy="584200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209" name="Rectangle 3"/>
          <p:cNvSpPr>
            <a:spLocks noChangeArrowheads="1"/>
          </p:cNvSpPr>
          <p:nvPr/>
        </p:nvSpPr>
        <p:spPr bwMode="auto">
          <a:xfrm>
            <a:off x="4592638" y="3894138"/>
            <a:ext cx="184150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51210" name="Rectangle 22"/>
          <p:cNvSpPr>
            <a:spLocks noChangeArrowheads="1"/>
          </p:cNvSpPr>
          <p:nvPr/>
        </p:nvSpPr>
        <p:spPr bwMode="auto">
          <a:xfrm>
            <a:off x="6384925" y="3644900"/>
            <a:ext cx="184150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  <p:sp>
        <p:nvSpPr>
          <p:cNvPr id="51211" name="Rectangle 23"/>
          <p:cNvSpPr>
            <a:spLocks noChangeArrowheads="1"/>
          </p:cNvSpPr>
          <p:nvPr/>
        </p:nvSpPr>
        <p:spPr bwMode="auto">
          <a:xfrm>
            <a:off x="2838450" y="3652838"/>
            <a:ext cx="185738" cy="36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ounded Rectangle 18"/>
          <p:cNvSpPr>
            <a:spLocks noChangeArrowheads="1"/>
          </p:cNvSpPr>
          <p:nvPr/>
        </p:nvSpPr>
        <p:spPr bwMode="auto">
          <a:xfrm>
            <a:off x="5457825" y="2555875"/>
            <a:ext cx="2162175" cy="1062038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‘?’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Exercise 1.2</a:t>
            </a:r>
            <a:endParaRPr lang="en-US" i="1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3251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8724900" y="6369050"/>
            <a:ext cx="4191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CBCCDFF-ADAA-034F-9132-38571C6DD3CF}" type="slidenum">
              <a:rPr lang="en-US" sz="1400">
                <a:solidFill>
                  <a:srgbClr val="FF8000"/>
                </a:solidFill>
              </a:rPr>
              <a:pPr/>
              <a:t>46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53252" name="Rounded Rectangle 6"/>
          <p:cNvSpPr>
            <a:spLocks noChangeArrowheads="1"/>
          </p:cNvSpPr>
          <p:nvPr/>
        </p:nvSpPr>
        <p:spPr bwMode="auto">
          <a:xfrm>
            <a:off x="2009775" y="2549525"/>
            <a:ext cx="1865313" cy="106045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process ‘0’</a:t>
            </a:r>
          </a:p>
          <a:p>
            <a:pPr algn="ctr">
              <a:buFontTx/>
              <a:buNone/>
            </a:pPr>
            <a:r>
              <a:rPr lang="en-US" sz="2000"/>
              <a:t>(filter output)</a:t>
            </a:r>
          </a:p>
        </p:txBody>
      </p:sp>
      <p:sp>
        <p:nvSpPr>
          <p:cNvPr id="53253" name="Rounded Rectangle 8"/>
          <p:cNvSpPr>
            <a:spLocks noChangeArrowheads="1"/>
          </p:cNvSpPr>
          <p:nvPr/>
        </p:nvSpPr>
        <p:spPr bwMode="auto">
          <a:xfrm>
            <a:off x="3311525" y="4308475"/>
            <a:ext cx="2749550" cy="1062038"/>
          </a:xfrm>
          <a:prstGeom prst="roundRect">
            <a:avLst>
              <a:gd name="adj" fmla="val 16667"/>
            </a:avLst>
          </a:prstGeom>
          <a:solidFill>
            <a:srgbClr val="4896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buFontTx/>
              <a:buNone/>
            </a:pPr>
            <a:r>
              <a:rPr lang="en-US"/>
              <a:t>Task 2</a:t>
            </a: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endParaRPr lang="en-US" sz="1600"/>
          </a:p>
          <a:p>
            <a:pPr algn="ctr">
              <a:buFontTx/>
              <a:buNone/>
            </a:pPr>
            <a:r>
              <a:rPr lang="en-US" sz="2000"/>
              <a:t>(POST?)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810000" y="2149475"/>
            <a:ext cx="1720850" cy="10668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Tx/>
              <a:buNone/>
              <a:defRPr/>
            </a:pPr>
            <a:r>
              <a:rPr lang="en-US" sz="8000" b="1" dirty="0">
                <a:solidFill>
                  <a:schemeClr val="accent6"/>
                </a:solidFill>
              </a:rPr>
              <a:t>. . .</a:t>
            </a:r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3681413" y="3648075"/>
            <a:ext cx="627062" cy="555625"/>
          </a:xfrm>
          <a:prstGeom prst="straightConnector1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3256" name="Straight Arrow Connector 13"/>
          <p:cNvCxnSpPr>
            <a:cxnSpLocks noChangeShapeType="1"/>
          </p:cNvCxnSpPr>
          <p:nvPr/>
        </p:nvCxnSpPr>
        <p:spPr bwMode="auto">
          <a:xfrm flipH="1">
            <a:off x="5048250" y="3633788"/>
            <a:ext cx="579438" cy="585787"/>
          </a:xfrm>
          <a:prstGeom prst="straightConnector1">
            <a:avLst/>
          </a:prstGeom>
          <a:noFill/>
          <a:ln w="57150">
            <a:solidFill>
              <a:srgbClr val="00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TextBox 19"/>
          <p:cNvSpPr txBox="1"/>
          <p:nvPr/>
        </p:nvSpPr>
        <p:spPr>
          <a:xfrm>
            <a:off x="31750" y="2600325"/>
            <a:ext cx="2282825" cy="13668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    ? RAM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    ? MB Disk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    ? min</a:t>
            </a:r>
          </a:p>
          <a:p>
            <a:pPr>
              <a:lnSpc>
                <a:spcPct val="70000"/>
              </a:lnSpc>
              <a:buFontTx/>
              <a:buNone/>
              <a:defRPr/>
            </a:pPr>
            <a:r>
              <a:rPr lang="en-US" dirty="0">
                <a:solidFill>
                  <a:schemeClr val="accent6"/>
                </a:solidFill>
              </a:rPr>
              <a:t>(each)</a:t>
            </a:r>
          </a:p>
        </p:txBody>
      </p:sp>
      <p:sp>
        <p:nvSpPr>
          <p:cNvPr id="53258" name="TextBox 20"/>
          <p:cNvSpPr txBox="1">
            <a:spLocks noChangeArrowheads="1"/>
          </p:cNvSpPr>
          <p:nvPr/>
        </p:nvSpPr>
        <p:spPr bwMode="auto">
          <a:xfrm>
            <a:off x="6084888" y="4321175"/>
            <a:ext cx="2282825" cy="1033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  ? RAM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  ? GB Disk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>
                <a:solidFill>
                  <a:srgbClr val="328038"/>
                </a:solidFill>
              </a:rPr>
              <a:t>    ? min</a:t>
            </a:r>
          </a:p>
        </p:txBody>
      </p:sp>
      <p:sp>
        <p:nvSpPr>
          <p:cNvPr id="53259" name="Rectangle 3"/>
          <p:cNvSpPr>
            <a:spLocks noChangeArrowheads="1"/>
          </p:cNvSpPr>
          <p:nvPr/>
        </p:nvSpPr>
        <p:spPr bwMode="auto">
          <a:xfrm>
            <a:off x="4171950" y="3878263"/>
            <a:ext cx="10255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(PRE?)</a:t>
            </a:r>
          </a:p>
        </p:txBody>
      </p:sp>
      <p:sp>
        <p:nvSpPr>
          <p:cNvPr id="53260" name="Rectangle 22"/>
          <p:cNvSpPr>
            <a:spLocks noChangeArrowheads="1"/>
          </p:cNvSpPr>
          <p:nvPr/>
        </p:nvSpPr>
        <p:spPr bwMode="auto">
          <a:xfrm>
            <a:off x="5878513" y="3629025"/>
            <a:ext cx="1196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(POST?)</a:t>
            </a:r>
          </a:p>
        </p:txBody>
      </p:sp>
      <p:sp>
        <p:nvSpPr>
          <p:cNvPr id="53261" name="Rectangle 23"/>
          <p:cNvSpPr>
            <a:spLocks noChangeArrowheads="1"/>
          </p:cNvSpPr>
          <p:nvPr/>
        </p:nvSpPr>
        <p:spPr bwMode="auto">
          <a:xfrm>
            <a:off x="2333625" y="3636963"/>
            <a:ext cx="11953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</a:pPr>
            <a:r>
              <a:rPr lang="en-US" sz="2000"/>
              <a:t>(POST?)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Questions?</a:t>
            </a:r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Now: “Joe’s Workflow” Exercise 1.1,1.2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In groups of 2-3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Read carefully!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Later:</a:t>
            </a:r>
          </a:p>
          <a:p>
            <a:pPr lvl="1"/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Lecture: From Workflow to Production</a:t>
            </a:r>
          </a:p>
          <a:p>
            <a:pPr lvl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Exercises </a:t>
            </a:r>
            <a:r>
              <a:rPr lang="en-US" smtClean="0">
                <a:latin typeface="Arial" charset="0"/>
                <a:ea typeface="ＭＳ Ｐゴシック" charset="0"/>
                <a:cs typeface="ＭＳ Ｐゴシック" charset="0"/>
              </a:rPr>
              <a:t>2.1, 2.2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552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843E165-DE2B-944A-B9B2-CBCDA29E3E8F}" type="slidenum">
              <a:rPr lang="en-US" sz="1400">
                <a:solidFill>
                  <a:srgbClr val="FF8000"/>
                </a:solidFill>
              </a:rPr>
              <a:pPr/>
              <a:t>47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Computing types</a:t>
            </a:r>
          </a:p>
        </p:txBody>
      </p:sp>
      <p:sp>
        <p:nvSpPr>
          <p:cNvPr id="18434" name="Subtitle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At the beginning of the week, we talked about two different approaches for tackling large compute tasks...</a:t>
            </a: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EFBEBCC-B114-5542-AA8C-E22669628721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937125" y="3098800"/>
            <a:ext cx="3138488" cy="2792413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5091113" y="4819650"/>
            <a:ext cx="2836862" cy="3175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091113" y="5413375"/>
            <a:ext cx="2836862" cy="3175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91113" y="4224338"/>
            <a:ext cx="2836862" cy="4762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763838" y="3116263"/>
            <a:ext cx="700087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598863" y="3116263"/>
            <a:ext cx="700087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113088" y="3254375"/>
            <a:ext cx="0" cy="2433638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3948113" y="3254375"/>
            <a:ext cx="0" cy="2433638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46" idx="3"/>
            <a:endCxn id="34" idx="1"/>
          </p:cNvCxnSpPr>
          <p:nvPr/>
        </p:nvCxnSpPr>
        <p:spPr>
          <a:xfrm flipH="1">
            <a:off x="5080000" y="3630613"/>
            <a:ext cx="2838450" cy="3175"/>
          </a:xfrm>
          <a:prstGeom prst="line">
            <a:avLst/>
          </a:prstGeom>
          <a:ln w="76200" cmpd="sng">
            <a:solidFill>
              <a:srgbClr val="3577D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1111250" y="3116263"/>
            <a:ext cx="700088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1931988" y="3116263"/>
            <a:ext cx="698500" cy="2741612"/>
          </a:xfrm>
          <a:prstGeom prst="roundRect">
            <a:avLst/>
          </a:prstGeom>
          <a:solidFill>
            <a:srgbClr val="245496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436688" y="3257550"/>
            <a:ext cx="0" cy="2435225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1187450" y="3425825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1185863" y="4033838"/>
            <a:ext cx="519112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1181100" y="4641850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1177925" y="52498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2849563" y="3422650"/>
            <a:ext cx="519112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2844800" y="40306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Rounded Rectangle 27"/>
          <p:cNvSpPr/>
          <p:nvPr/>
        </p:nvSpPr>
        <p:spPr>
          <a:xfrm>
            <a:off x="2859088" y="4637088"/>
            <a:ext cx="519112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54325" y="5245100"/>
            <a:ext cx="520700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3686175" y="3422650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3683000" y="40306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3695700" y="4637088"/>
            <a:ext cx="519113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692525" y="5245100"/>
            <a:ext cx="519113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080000" y="3409950"/>
            <a:ext cx="520700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076825" y="4002088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5073650" y="459422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5070475" y="5184775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62638" y="3409950"/>
            <a:ext cx="519112" cy="447675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ounded Rectangle 38"/>
          <p:cNvSpPr/>
          <p:nvPr/>
        </p:nvSpPr>
        <p:spPr>
          <a:xfrm>
            <a:off x="5857875" y="4002088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ounded Rectangle 39"/>
          <p:cNvSpPr/>
          <p:nvPr/>
        </p:nvSpPr>
        <p:spPr>
          <a:xfrm>
            <a:off x="5872163" y="4594225"/>
            <a:ext cx="519112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1" name="Rounded Rectangle 40"/>
          <p:cNvSpPr/>
          <p:nvPr/>
        </p:nvSpPr>
        <p:spPr>
          <a:xfrm>
            <a:off x="5867400" y="518477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6627813" y="3406775"/>
            <a:ext cx="519112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6623050" y="399891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4" name="Rounded Rectangle 43"/>
          <p:cNvSpPr/>
          <p:nvPr/>
        </p:nvSpPr>
        <p:spPr>
          <a:xfrm>
            <a:off x="6637338" y="4589463"/>
            <a:ext cx="519112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6632575" y="5181600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6" name="Rounded Rectangle 45"/>
          <p:cNvSpPr/>
          <p:nvPr/>
        </p:nvSpPr>
        <p:spPr>
          <a:xfrm>
            <a:off x="7397750" y="340677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7394575" y="399891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7408863" y="4589463"/>
            <a:ext cx="519112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7404100" y="5181600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 flipH="1">
            <a:off x="2284413" y="3254375"/>
            <a:ext cx="0" cy="2433638"/>
          </a:xfrm>
          <a:prstGeom prst="line">
            <a:avLst/>
          </a:prstGeom>
          <a:ln w="76200" cmpd="sng">
            <a:solidFill>
              <a:srgbClr val="FFAE3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Rounded Rectangle 50"/>
          <p:cNvSpPr/>
          <p:nvPr/>
        </p:nvSpPr>
        <p:spPr>
          <a:xfrm>
            <a:off x="2017713" y="3425825"/>
            <a:ext cx="520700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2014538" y="4033838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3" name="Rounded Rectangle 52"/>
          <p:cNvSpPr/>
          <p:nvPr/>
        </p:nvSpPr>
        <p:spPr>
          <a:xfrm>
            <a:off x="2028825" y="4641850"/>
            <a:ext cx="519113" cy="446088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4" name="Rounded Rectangle 53"/>
          <p:cNvSpPr/>
          <p:nvPr/>
        </p:nvSpPr>
        <p:spPr>
          <a:xfrm>
            <a:off x="2024063" y="5249863"/>
            <a:ext cx="520700" cy="446087"/>
          </a:xfrm>
          <a:prstGeom prst="roundRect">
            <a:avLst/>
          </a:prstGeom>
          <a:solidFill>
            <a:srgbClr val="2DAC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5" name="Isosceles Triangle 54"/>
          <p:cNvSpPr/>
          <p:nvPr/>
        </p:nvSpPr>
        <p:spPr>
          <a:xfrm rot="10800000">
            <a:off x="6232525" y="3902075"/>
            <a:ext cx="542925" cy="128588"/>
          </a:xfrm>
          <a:prstGeom prst="triangle">
            <a:avLst/>
          </a:prstGeom>
          <a:solidFill>
            <a:srgbClr val="FFA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6" name="Isosceles Triangle 55"/>
          <p:cNvSpPr/>
          <p:nvPr/>
        </p:nvSpPr>
        <p:spPr>
          <a:xfrm rot="10800000">
            <a:off x="6248400" y="4491038"/>
            <a:ext cx="541338" cy="130175"/>
          </a:xfrm>
          <a:prstGeom prst="triangle">
            <a:avLst/>
          </a:prstGeom>
          <a:solidFill>
            <a:srgbClr val="FFA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Isosceles Triangle 56"/>
          <p:cNvSpPr/>
          <p:nvPr/>
        </p:nvSpPr>
        <p:spPr>
          <a:xfrm rot="10800000">
            <a:off x="6254750" y="5083175"/>
            <a:ext cx="539750" cy="130175"/>
          </a:xfrm>
          <a:prstGeom prst="triangle">
            <a:avLst/>
          </a:prstGeom>
          <a:solidFill>
            <a:srgbClr val="FFAE3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8484" name="TextBox 30"/>
          <p:cNvSpPr txBox="1">
            <a:spLocks noChangeArrowheads="1"/>
          </p:cNvSpPr>
          <p:nvPr/>
        </p:nvSpPr>
        <p:spPr bwMode="auto">
          <a:xfrm>
            <a:off x="4640263" y="6076950"/>
            <a:ext cx="44529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>
                <a:solidFill>
                  <a:srgbClr val="000000"/>
                </a:solidFill>
              </a:rPr>
              <a:t>high-performance (e.g.MPI)</a:t>
            </a:r>
          </a:p>
        </p:txBody>
      </p:sp>
      <p:sp>
        <p:nvSpPr>
          <p:cNvPr id="18485" name="TextBox 30"/>
          <p:cNvSpPr txBox="1">
            <a:spLocks noChangeArrowheads="1"/>
          </p:cNvSpPr>
          <p:nvPr/>
        </p:nvSpPr>
        <p:spPr bwMode="auto">
          <a:xfrm>
            <a:off x="1303338" y="6059488"/>
            <a:ext cx="4454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b="1">
                <a:solidFill>
                  <a:srgbClr val="000000"/>
                </a:solidFill>
              </a:rPr>
              <a:t>high-throughput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4"/>
          <p:cNvSpPr>
            <a:spLocks noGrp="1"/>
          </p:cNvSpPr>
          <p:nvPr>
            <p:ph type="title"/>
          </p:nvPr>
        </p:nvSpPr>
        <p:spPr>
          <a:xfrm>
            <a:off x="457200" y="126028"/>
            <a:ext cx="8229600" cy="1143000"/>
          </a:xfrm>
        </p:spPr>
        <p:txBody>
          <a:bodyPr/>
          <a:lstStyle/>
          <a:p>
            <a:r>
              <a:rPr lang="en-US" dirty="0">
                <a:latin typeface="Helvetica" charset="0"/>
                <a:ea typeface="ＭＳ Ｐゴシック" charset="0"/>
              </a:rPr>
              <a:t>Two Strategies</a:t>
            </a:r>
          </a:p>
        </p:txBody>
      </p:sp>
      <p:sp>
        <p:nvSpPr>
          <p:cNvPr id="19458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High Throughput</a:t>
            </a:r>
          </a:p>
        </p:txBody>
      </p:sp>
      <p:sp>
        <p:nvSpPr>
          <p:cNvPr id="19459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Font typeface="Times" charset="0"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Focus: Workflows with many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 small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,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largely independent 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compute tasks</a:t>
            </a:r>
          </a:p>
          <a:p>
            <a:pPr marL="0" indent="0">
              <a:buFont typeface="Times" charset="0"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Optimize: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throughput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, or </a:t>
            </a:r>
          </a:p>
          <a:p>
            <a:pPr marL="0" indent="0">
              <a:buFont typeface="Times" charset="0"/>
              <a:buNone/>
            </a:pP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time from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submission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to </a:t>
            </a:r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overall completion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60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High Performance</a:t>
            </a:r>
          </a:p>
        </p:txBody>
      </p:sp>
      <p:sp>
        <p:nvSpPr>
          <p:cNvPr id="19461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Focus: Workflows with </a:t>
            </a:r>
            <a:r>
              <a:rPr lang="en-US" i="1" dirty="0">
                <a:latin typeface="Arial" charset="0"/>
                <a:ea typeface="ＭＳ Ｐゴシック" charset="0"/>
                <a:cs typeface="ＭＳ Ｐゴシック" charset="0"/>
              </a:rPr>
              <a:t>large, highly coupled 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tasks</a:t>
            </a:r>
          </a:p>
          <a:p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Optimize: </a:t>
            </a:r>
            <a:r>
              <a:rPr lang="en-US" i="1" dirty="0" smtClean="0">
                <a:latin typeface="Arial" charset="0"/>
                <a:ea typeface="ＭＳ Ｐゴシック" charset="0"/>
                <a:cs typeface="ＭＳ Ｐゴシック" charset="0"/>
              </a:rPr>
              <a:t>individual tasks</a:t>
            </a: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, software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, communication between processes</a:t>
            </a:r>
          </a:p>
        </p:txBody>
      </p:sp>
      <p:sp>
        <p:nvSpPr>
          <p:cNvPr id="194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EB698F-70E2-C647-A605-95EC051DA512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Helvetica" charset="0"/>
                <a:ea typeface="ＭＳ Ｐゴシック" charset="0"/>
              </a:rPr>
              <a:t>Making Good Choices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600" y="1333500"/>
            <a:ext cx="8567738" cy="46863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How do you choose the best approach? </a:t>
            </a:r>
          </a:p>
          <a:p>
            <a:pPr>
              <a:defRPr/>
            </a:pPr>
            <a:r>
              <a:rPr lang="en-US" dirty="0" smtClean="0"/>
              <a:t>Guiding question: </a:t>
            </a:r>
          </a:p>
          <a:p>
            <a:pPr>
              <a:defRPr/>
            </a:pPr>
            <a:endParaRPr lang="en-US" sz="1600" dirty="0" smtClean="0"/>
          </a:p>
          <a:p>
            <a:pPr marL="0" indent="0" algn="ctr">
              <a:buFont typeface="Times" charset="0"/>
              <a:buNone/>
              <a:defRPr/>
            </a:pPr>
            <a:r>
              <a:rPr lang="en-US" dirty="0" smtClean="0"/>
              <a:t>Is your problem “HTC-able”? </a:t>
            </a:r>
          </a:p>
        </p:txBody>
      </p:sp>
      <p:sp>
        <p:nvSpPr>
          <p:cNvPr id="5837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C230B2-8B2D-CB48-8D93-F3A93DCB075A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58372" name="Picture 4" descr="BrokenConcretion2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538" y="3868738"/>
            <a:ext cx="3336925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Typical HTC Problems</a:t>
            </a:r>
            <a:endParaRPr lang="en-US">
              <a:latin typeface="Helvetica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batches of similar program runs (&gt;10)</a:t>
            </a:r>
          </a:p>
          <a:p>
            <a:pPr>
              <a:defRPr/>
            </a:pPr>
            <a:r>
              <a:rPr lang="en-US" dirty="0" smtClean="0"/>
              <a:t>“loops” over independent tasks</a:t>
            </a:r>
          </a:p>
          <a:p>
            <a:pPr>
              <a:defRPr/>
            </a:pPr>
            <a:r>
              <a:rPr lang="en-US" dirty="0"/>
              <a:t>o</a:t>
            </a:r>
            <a:r>
              <a:rPr lang="en-US" dirty="0" smtClean="0"/>
              <a:t>thers you might not think of …</a:t>
            </a:r>
          </a:p>
          <a:p>
            <a:pPr lvl="1">
              <a:defRPr/>
            </a:pPr>
            <a:r>
              <a:rPr lang="en-US" dirty="0" smtClean="0"/>
              <a:t>programs/functions that</a:t>
            </a:r>
          </a:p>
          <a:p>
            <a:pPr lvl="2">
              <a:defRPr/>
            </a:pPr>
            <a:r>
              <a:rPr lang="en-US" dirty="0" smtClean="0"/>
              <a:t>process files that are already separate</a:t>
            </a:r>
          </a:p>
          <a:p>
            <a:pPr lvl="2">
              <a:defRPr/>
            </a:pPr>
            <a:r>
              <a:rPr lang="en-US" dirty="0" smtClean="0"/>
              <a:t>process columns or rows,</a:t>
            </a:r>
            <a:r>
              <a:rPr lang="en-US" dirty="0"/>
              <a:t> </a:t>
            </a:r>
            <a:r>
              <a:rPr lang="en-US" dirty="0" smtClean="0"/>
              <a:t>separately</a:t>
            </a:r>
          </a:p>
          <a:p>
            <a:pPr lvl="2">
              <a:defRPr/>
            </a:pPr>
            <a:r>
              <a:rPr lang="en-US" dirty="0"/>
              <a:t>i</a:t>
            </a:r>
            <a:r>
              <a:rPr lang="en-US" dirty="0" smtClean="0"/>
              <a:t>terate over a parameter space</a:t>
            </a:r>
          </a:p>
          <a:p>
            <a:pPr lvl="1">
              <a:defRPr/>
            </a:pPr>
            <a:r>
              <a:rPr lang="en-US" i="1" dirty="0"/>
              <a:t>a</a:t>
            </a:r>
            <a:r>
              <a:rPr lang="en-US" i="1" dirty="0" smtClean="0"/>
              <a:t> lot</a:t>
            </a:r>
            <a:r>
              <a:rPr lang="en-US" dirty="0" smtClean="0"/>
              <a:t> of programs/functions that use multiple CPUs on the same server</a:t>
            </a:r>
          </a:p>
          <a:p>
            <a:pPr marL="0" indent="0" algn="ctr">
              <a:buFont typeface="Times" charset="0"/>
              <a:buNone/>
              <a:defRPr/>
            </a:pPr>
            <a:r>
              <a:rPr lang="en-US" b="1" dirty="0" smtClean="0"/>
              <a:t>Ultimately: Can you break it up?</a:t>
            </a:r>
            <a:endParaRPr lang="en-US" b="1" dirty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B08EB0C-B1B7-AF4A-9CFA-F3CABB32F05E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What is not HTC?</a:t>
            </a:r>
            <a:endParaRPr lang="en-US">
              <a:latin typeface="Helvetica" charset="0"/>
              <a:ea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z="2800" dirty="0" smtClean="0"/>
          </a:p>
          <a:p>
            <a:pPr>
              <a:defRPr/>
            </a:pPr>
            <a:r>
              <a:rPr lang="en-US" dirty="0" smtClean="0"/>
              <a:t>fewer numbers of jobs</a:t>
            </a:r>
          </a:p>
          <a:p>
            <a:pPr>
              <a:defRPr/>
            </a:pPr>
            <a:r>
              <a:rPr lang="en-US" dirty="0"/>
              <a:t>j</a:t>
            </a:r>
            <a:r>
              <a:rPr lang="en-US" dirty="0" smtClean="0"/>
              <a:t>obs individually requiring significant resources</a:t>
            </a:r>
          </a:p>
          <a:p>
            <a:pPr lvl="1">
              <a:defRPr/>
            </a:pPr>
            <a:r>
              <a:rPr lang="en-US" dirty="0" smtClean="0"/>
              <a:t>RAM, Data/Disk, # CPUs, time</a:t>
            </a:r>
          </a:p>
          <a:p>
            <a:pPr marL="457200" lvl="1" indent="0">
              <a:buFont typeface="Symbol" charset="0"/>
              <a:buNone/>
              <a:defRPr/>
            </a:pPr>
            <a:r>
              <a:rPr lang="en-US" sz="2600" dirty="0" smtClean="0"/>
              <a:t>(though, “significant” depends on the HTC compute system you use)</a:t>
            </a:r>
          </a:p>
          <a:p>
            <a:pPr>
              <a:defRPr/>
            </a:pPr>
            <a:r>
              <a:rPr lang="en-US" dirty="0"/>
              <a:t>r</a:t>
            </a:r>
            <a:r>
              <a:rPr lang="en-US" dirty="0" smtClean="0"/>
              <a:t>estrictive licensing</a:t>
            </a:r>
            <a:endParaRPr lang="en-US" dirty="0"/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D3DA0B3-25B1-A241-B9E4-C10FBFD2E0C4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Japanese Art">
      <a:majorFont>
        <a:latin typeface="Futura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OSG-Summer-School-Template.pot</Template>
  <TotalTime>17247</TotalTime>
  <Words>1947</Words>
  <Application>Microsoft Macintosh PowerPoint</Application>
  <PresentationFormat>On-screen Show (4:3)</PresentationFormat>
  <Paragraphs>399</Paragraphs>
  <Slides>47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OSG-Summer-School-Template</vt:lpstr>
      <vt:lpstr>Getting the Most out of HTC with Workflows Friday morning, 9:00 am</vt:lpstr>
      <vt:lpstr>Why are we here?</vt:lpstr>
      <vt:lpstr>Why are we here?</vt:lpstr>
      <vt:lpstr>Getting the most out of Computing (for research)</vt:lpstr>
      <vt:lpstr>Computing types</vt:lpstr>
      <vt:lpstr>Two Strategies</vt:lpstr>
      <vt:lpstr>Making Good Choices</vt:lpstr>
      <vt:lpstr>Typical HTC Problems</vt:lpstr>
      <vt:lpstr>What is not HTC?</vt:lpstr>
      <vt:lpstr>The Real World</vt:lpstr>
      <vt:lpstr>The Real World</vt:lpstr>
      <vt:lpstr>Campus Resources</vt:lpstr>
      <vt:lpstr>Beyond your campus</vt:lpstr>
      <vt:lpstr>The payoff</vt:lpstr>
      <vt:lpstr>Getting the Most out of HTC</vt:lpstr>
      <vt:lpstr>Key HTC Tactics</vt:lpstr>
      <vt:lpstr>Throughput, revisited</vt:lpstr>
      <vt:lpstr>Breaking up is hard to do…</vt:lpstr>
      <vt:lpstr>Batching (Merging) is easy</vt:lpstr>
      <vt:lpstr>Key HTC Tactics</vt:lpstr>
      <vt:lpstr>Know and Optimize Job Use of Resources!</vt:lpstr>
      <vt:lpstr>Use the job log</vt:lpstr>
      <vt:lpstr>Key HTC Tactics</vt:lpstr>
      <vt:lpstr>Bring What with You?</vt:lpstr>
      <vt:lpstr>Wrapper Scripts are Essential</vt:lpstr>
      <vt:lpstr>Key HTC Tactics</vt:lpstr>
      <vt:lpstr>Testing, testing, testing!</vt:lpstr>
      <vt:lpstr>Key HTC Tactics</vt:lpstr>
      <vt:lpstr>What to Automate?</vt:lpstr>
      <vt:lpstr>What is a workflow?</vt:lpstr>
      <vt:lpstr>We       workflows</vt:lpstr>
      <vt:lpstr>DAGs Automate Workflows</vt:lpstr>
      <vt:lpstr>Automating workflows can  save you time...</vt:lpstr>
      <vt:lpstr>… but there are even more benefits of automating workflows</vt:lpstr>
      <vt:lpstr>Getting the most out of workflows, part 1</vt:lpstr>
      <vt:lpstr>From schematics…</vt:lpstr>
      <vt:lpstr>… to the real world</vt:lpstr>
      <vt:lpstr>Building a Good Workflow</vt:lpstr>
      <vt:lpstr>Workflow, version 1</vt:lpstr>
      <vt:lpstr>Workflow, version 2 (HTC)</vt:lpstr>
      <vt:lpstr>Building a Good Workflow</vt:lpstr>
      <vt:lpstr>Determine Resource Usage</vt:lpstr>
      <vt:lpstr>End Up with This</vt:lpstr>
      <vt:lpstr>Exercise 1.1</vt:lpstr>
      <vt:lpstr>Exercise 1.1</vt:lpstr>
      <vt:lpstr>Exercise 1.2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272</cp:revision>
  <cp:lastPrinted>2007-02-13T22:42:37Z</cp:lastPrinted>
  <dcterms:created xsi:type="dcterms:W3CDTF">2010-07-18T15:11:48Z</dcterms:created>
  <dcterms:modified xsi:type="dcterms:W3CDTF">2018-07-13T01:08:24Z</dcterms:modified>
</cp:coreProperties>
</file>